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4"/>
  </p:notesMasterIdLst>
  <p:handoutMasterIdLst>
    <p:handoutMasterId r:id="rId25"/>
  </p:handoutMasterIdLst>
  <p:sldIdLst>
    <p:sldId id="308" r:id="rId2"/>
    <p:sldId id="300" r:id="rId3"/>
    <p:sldId id="260" r:id="rId4"/>
    <p:sldId id="265" r:id="rId5"/>
    <p:sldId id="266" r:id="rId6"/>
    <p:sldId id="267" r:id="rId7"/>
    <p:sldId id="268" r:id="rId8"/>
    <p:sldId id="302" r:id="rId9"/>
    <p:sldId id="303" r:id="rId10"/>
    <p:sldId id="304" r:id="rId11"/>
    <p:sldId id="274" r:id="rId12"/>
    <p:sldId id="276" r:id="rId13"/>
    <p:sldId id="307" r:id="rId14"/>
    <p:sldId id="277" r:id="rId15"/>
    <p:sldId id="280" r:id="rId16"/>
    <p:sldId id="281" r:id="rId17"/>
    <p:sldId id="282" r:id="rId18"/>
    <p:sldId id="336" r:id="rId19"/>
    <p:sldId id="327" r:id="rId20"/>
    <p:sldId id="340" r:id="rId21"/>
    <p:sldId id="287" r:id="rId22"/>
    <p:sldId id="333"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47" autoAdjust="0"/>
    <p:restoredTop sz="73988" autoAdjust="0"/>
  </p:normalViewPr>
  <p:slideViewPr>
    <p:cSldViewPr>
      <p:cViewPr>
        <p:scale>
          <a:sx n="60" d="100"/>
          <a:sy n="60" d="100"/>
        </p:scale>
        <p:origin x="-1613" y="-149"/>
      </p:cViewPr>
      <p:guideLst>
        <p:guide orient="horz" pos="2160"/>
        <p:guide pos="2880"/>
      </p:guideLst>
    </p:cSldViewPr>
  </p:slideViewPr>
  <p:notesTextViewPr>
    <p:cViewPr>
      <p:scale>
        <a:sx n="1" d="1"/>
        <a:sy n="1" d="1"/>
      </p:scale>
      <p:origin x="0" y="451"/>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C35DB92-D7E6-4B36-8634-2A08981872F0}" type="datetimeFigureOut">
              <a:rPr lang="en-US" smtClean="0"/>
              <a:t>7/16/2017</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CAA0193-0A54-4C10-A5BF-89CE4786D1D8}" type="slidenum">
              <a:rPr lang="en-US" smtClean="0"/>
              <a:t>‹#›</a:t>
            </a:fld>
            <a:endParaRPr lang="en-US"/>
          </a:p>
        </p:txBody>
      </p:sp>
    </p:spTree>
    <p:extLst>
      <p:ext uri="{BB962C8B-B14F-4D97-AF65-F5344CB8AC3E}">
        <p14:creationId xmlns:p14="http://schemas.microsoft.com/office/powerpoint/2010/main" val="1919133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5C21F81-8DDF-41D7-A20F-FC665AE68156}" type="datetimeFigureOut">
              <a:rPr lang="en-US" smtClean="0"/>
              <a:t>7/16/2017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A1BCD2A-2694-4F98-B6EF-EA57A4575D6A}" type="slidenum">
              <a:rPr lang="en-US" smtClean="0"/>
              <a:t>‹#›</a:t>
            </a:fld>
            <a:endParaRPr lang="en-US"/>
          </a:p>
        </p:txBody>
      </p:sp>
    </p:spTree>
    <p:extLst>
      <p:ext uri="{BB962C8B-B14F-4D97-AF65-F5344CB8AC3E}">
        <p14:creationId xmlns:p14="http://schemas.microsoft.com/office/powerpoint/2010/main" val="1332866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Whole</a:t>
            </a:r>
            <a:r>
              <a:rPr lang="en-US" sz="1200" kern="1200" baseline="0" dirty="0" smtClean="0">
                <a:solidFill>
                  <a:schemeClr val="tx1"/>
                </a:solidFill>
                <a:effectLst/>
                <a:latin typeface="+mn-lt"/>
                <a:ea typeface="+mn-ea"/>
                <a:cs typeface="+mn-cs"/>
              </a:rPr>
              <a:t> organ </a:t>
            </a:r>
            <a:r>
              <a:rPr lang="en-US" sz="1200" kern="1200" baseline="0" dirty="0" err="1" smtClean="0">
                <a:solidFill>
                  <a:schemeClr val="tx1"/>
                </a:solidFill>
                <a:effectLst/>
                <a:latin typeface="+mn-lt"/>
                <a:ea typeface="+mn-ea"/>
                <a:cs typeface="+mn-cs"/>
              </a:rPr>
              <a:t>decellularization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a:t>
            </a:r>
            <a:r>
              <a:rPr lang="en-US" sz="1200" kern="1200" baseline="0" dirty="0" smtClean="0">
                <a:solidFill>
                  <a:schemeClr val="tx1"/>
                </a:solidFill>
                <a:effectLst/>
                <a:latin typeface="+mn-lt"/>
                <a:ea typeface="+mn-ea"/>
                <a:cs typeface="+mn-cs"/>
              </a:rPr>
              <a:t> a technique to</a:t>
            </a:r>
            <a:r>
              <a:rPr lang="en-US" sz="1200" kern="1200" dirty="0" smtClean="0">
                <a:solidFill>
                  <a:schemeClr val="tx1"/>
                </a:solidFill>
                <a:effectLst/>
                <a:latin typeface="+mn-lt"/>
                <a:ea typeface="+mn-ea"/>
                <a:cs typeface="+mn-cs"/>
              </a:rPr>
              <a:t> eliminate all cellular components to create a scaffold that retains the liver’s original extracellular matrix architecture and vascular network. Image (A,</a:t>
            </a:r>
            <a:r>
              <a:rPr lang="en-US" sz="1200" kern="1200" baseline="0" dirty="0" smtClean="0">
                <a:solidFill>
                  <a:schemeClr val="tx1"/>
                </a:solidFill>
                <a:effectLst/>
                <a:latin typeface="+mn-lt"/>
                <a:ea typeface="+mn-ea"/>
                <a:cs typeface="+mn-cs"/>
              </a:rPr>
              <a:t> B) shows ferret liver in original state (far left), and progressive loss of cells until empty scaffold is created.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method </a:t>
            </a:r>
            <a:r>
              <a:rPr lang="en-US" sz="1200" kern="1200" baseline="0" dirty="0" smtClean="0">
                <a:solidFill>
                  <a:schemeClr val="tx1"/>
                </a:solidFill>
                <a:effectLst/>
                <a:latin typeface="+mn-lt"/>
                <a:ea typeface="+mn-ea"/>
                <a:cs typeface="+mn-cs"/>
              </a:rPr>
              <a:t>is used to generate scaffolds for liver bioengineering. Serves as the model system for the present study.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1BCD2A-2694-4F98-B6EF-EA57A4575D6A}" type="slidenum">
              <a:rPr lang="en-US" smtClean="0"/>
              <a:t>3</a:t>
            </a:fld>
            <a:endParaRPr lang="en-US"/>
          </a:p>
        </p:txBody>
      </p:sp>
    </p:spTree>
    <p:extLst>
      <p:ext uri="{BB962C8B-B14F-4D97-AF65-F5344CB8AC3E}">
        <p14:creationId xmlns:p14="http://schemas.microsoft.com/office/powerpoint/2010/main" val="3610383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shown</a:t>
            </a:r>
            <a:r>
              <a:rPr lang="en-US" baseline="0" dirty="0" smtClean="0"/>
              <a:t> for 9 mL/min flow rate</a:t>
            </a:r>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15</a:t>
            </a:fld>
            <a:endParaRPr lang="en-US"/>
          </a:p>
        </p:txBody>
      </p:sp>
    </p:spTree>
    <p:extLst>
      <p:ext uri="{BB962C8B-B14F-4D97-AF65-F5344CB8AC3E}">
        <p14:creationId xmlns:p14="http://schemas.microsoft.com/office/powerpoint/2010/main" val="1631310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Three validation strategies indicated good agreement between the FE model predictions and</a:t>
            </a:r>
            <a:r>
              <a:rPr lang="en-US" sz="1200" kern="1200" baseline="0" dirty="0" smtClean="0">
                <a:solidFill>
                  <a:schemeClr val="tx1"/>
                </a:solidFill>
                <a:effectLst/>
                <a:latin typeface="+mn-lt"/>
                <a:ea typeface="+mn-ea"/>
                <a:cs typeface="+mn-cs"/>
              </a:rPr>
              <a:t> literature/experimental results.</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smtClean="0">
                <a:solidFill>
                  <a:schemeClr val="tx1"/>
                </a:solidFill>
                <a:effectLst/>
                <a:latin typeface="+mn-lt"/>
                <a:ea typeface="+mn-ea"/>
                <a:cs typeface="+mn-cs"/>
              </a:rPr>
              <a:t>experimental measures of parenchymal fluid pressure (PFP)</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a:t>
            </a:r>
            <a:r>
              <a:rPr lang="en-US" sz="1200" kern="1200" baseline="0" dirty="0" smtClean="0">
                <a:solidFill>
                  <a:schemeClr val="tx1"/>
                </a:solidFill>
                <a:effectLst/>
                <a:latin typeface="+mn-lt"/>
                <a:ea typeface="+mn-ea"/>
                <a:cs typeface="+mn-cs"/>
              </a:rPr>
              <a:t> (1), </a:t>
            </a:r>
            <a:r>
              <a:rPr lang="en-US" dirty="0" smtClean="0"/>
              <a:t>FE</a:t>
            </a:r>
            <a:r>
              <a:rPr lang="en-US" baseline="0" dirty="0" smtClean="0"/>
              <a:t> model pore fluid pressures were calculated along 3 parallel paths running from the pre-terminal portal vein to central vein. Results of the three paths were then averaged, for comparison with experimental measurements. Model results showed good agreement with our experimental PFP measurements.</a:t>
            </a:r>
          </a:p>
          <a:p>
            <a:endParaRPr lang="en-US" baseline="0" dirty="0" smtClean="0"/>
          </a:p>
          <a:p>
            <a:r>
              <a:rPr lang="en-US" baseline="0" dirty="0" smtClean="0"/>
              <a:t>(2) </a:t>
            </a:r>
            <a:r>
              <a:rPr lang="en-US" sz="1200" kern="1200" dirty="0" smtClean="0">
                <a:solidFill>
                  <a:schemeClr val="tx1"/>
                </a:solidFill>
                <a:effectLst/>
                <a:latin typeface="+mn-lt"/>
                <a:ea typeface="+mn-ea"/>
                <a:cs typeface="+mn-cs"/>
              </a:rPr>
              <a:t>independent measures of plasma fluid velocity</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When physiological flow rate was applied to the native model, the average model-predicted pore fluid velocity is within the reported range of plasma velocity measured in rat sinusoids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 Our calculated model hydraulic conductivity</a:t>
            </a:r>
            <a:r>
              <a:rPr lang="en-US" sz="1200" kern="1200" baseline="0" dirty="0" smtClean="0">
                <a:solidFill>
                  <a:schemeClr val="tx1"/>
                </a:solidFill>
                <a:effectLst/>
                <a:latin typeface="+mn-lt"/>
                <a:ea typeface="+mn-ea"/>
                <a:cs typeface="+mn-cs"/>
              </a:rPr>
              <a:t> (e.g. permeability)</a:t>
            </a:r>
            <a:r>
              <a:rPr lang="en-US" sz="1200" kern="1200" dirty="0" smtClean="0">
                <a:solidFill>
                  <a:schemeClr val="tx1"/>
                </a:solidFill>
                <a:effectLst/>
                <a:latin typeface="+mn-lt"/>
                <a:ea typeface="+mn-ea"/>
                <a:cs typeface="+mn-cs"/>
              </a:rPr>
              <a:t> for native liver (1.85 x 10</a:t>
            </a:r>
            <a:r>
              <a:rPr lang="en-US" sz="1200" kern="1200" baseline="30000" dirty="0" smtClean="0">
                <a:solidFill>
                  <a:schemeClr val="tx1"/>
                </a:solidFill>
                <a:effectLst/>
                <a:latin typeface="+mn-lt"/>
                <a:ea typeface="+mn-ea"/>
                <a:cs typeface="+mn-cs"/>
              </a:rPr>
              <a:t>-6</a:t>
            </a:r>
            <a:r>
              <a:rPr lang="en-US" sz="1200" kern="1200" dirty="0" smtClean="0">
                <a:solidFill>
                  <a:schemeClr val="tx1"/>
                </a:solidFill>
                <a:effectLst/>
                <a:latin typeface="+mn-lt"/>
                <a:ea typeface="+mn-ea"/>
                <a:cs typeface="+mn-cs"/>
              </a:rPr>
              <a:t> m/s) is in good agreement with the reported range in literature (0.24x10</a:t>
            </a:r>
            <a:r>
              <a:rPr lang="en-US" sz="1200" kern="1200" baseline="30000" dirty="0" smtClean="0">
                <a:solidFill>
                  <a:schemeClr val="tx1"/>
                </a:solidFill>
                <a:effectLst/>
                <a:latin typeface="+mn-lt"/>
                <a:ea typeface="+mn-ea"/>
                <a:cs typeface="+mn-cs"/>
              </a:rPr>
              <a:t>-6</a:t>
            </a:r>
            <a:r>
              <a:rPr lang="en-US" sz="1200" kern="1200" dirty="0" smtClean="0">
                <a:solidFill>
                  <a:schemeClr val="tx1"/>
                </a:solidFill>
                <a:effectLst/>
                <a:latin typeface="+mn-lt"/>
                <a:ea typeface="+mn-ea"/>
                <a:cs typeface="+mn-cs"/>
              </a:rPr>
              <a:t> to 9.9x10</a:t>
            </a:r>
            <a:r>
              <a:rPr lang="en-US" sz="1200" kern="1200" baseline="30000" dirty="0" smtClean="0">
                <a:solidFill>
                  <a:schemeClr val="tx1"/>
                </a:solidFill>
                <a:effectLst/>
                <a:latin typeface="+mn-lt"/>
                <a:ea typeface="+mn-ea"/>
                <a:cs typeface="+mn-cs"/>
              </a:rPr>
              <a:t>-6</a:t>
            </a:r>
            <a:r>
              <a:rPr lang="en-US" sz="1200" kern="1200" dirty="0" smtClean="0">
                <a:solidFill>
                  <a:schemeClr val="tx1"/>
                </a:solidFill>
                <a:effectLst/>
                <a:latin typeface="+mn-lt"/>
                <a:ea typeface="+mn-ea"/>
                <a:cs typeface="+mn-cs"/>
              </a:rPr>
              <a:t> m/s) (</a:t>
            </a:r>
            <a:r>
              <a:rPr lang="en-US" sz="1200" kern="1200" dirty="0" err="1" smtClean="0">
                <a:solidFill>
                  <a:schemeClr val="tx1"/>
                </a:solidFill>
                <a:effectLst/>
                <a:latin typeface="+mn-lt"/>
                <a:ea typeface="+mn-ea"/>
                <a:cs typeface="+mn-cs"/>
              </a:rPr>
              <a:t>Kerdok</a:t>
            </a:r>
            <a:r>
              <a:rPr lang="en-US" sz="1200" kern="1200" dirty="0" smtClean="0">
                <a:solidFill>
                  <a:schemeClr val="tx1"/>
                </a:solidFill>
                <a:effectLst/>
                <a:latin typeface="+mn-lt"/>
                <a:ea typeface="+mn-ea"/>
                <a:cs typeface="+mn-cs"/>
              </a:rPr>
              <a:t>, 2006; </a:t>
            </a:r>
            <a:r>
              <a:rPr lang="en-US" sz="1200" kern="1200" dirty="0" err="1" smtClean="0">
                <a:solidFill>
                  <a:schemeClr val="tx1"/>
                </a:solidFill>
                <a:effectLst/>
                <a:latin typeface="+mn-lt"/>
                <a:ea typeface="+mn-ea"/>
                <a:cs typeface="+mn-cs"/>
              </a:rPr>
              <a:t>Debbaut</a:t>
            </a:r>
            <a:r>
              <a:rPr lang="en-US" sz="1200" kern="1200" dirty="0" smtClean="0">
                <a:solidFill>
                  <a:schemeClr val="tx1"/>
                </a:solidFill>
                <a:effectLst/>
                <a:latin typeface="+mn-lt"/>
                <a:ea typeface="+mn-ea"/>
                <a:cs typeface="+mn-cs"/>
              </a:rPr>
              <a:t> et al., 2012)</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EA1BCD2A-2694-4F98-B6EF-EA57A4575D6A}" type="slidenum">
              <a:rPr lang="en-US" smtClean="0"/>
              <a:t>17</a:t>
            </a:fld>
            <a:endParaRPr lang="en-US"/>
          </a:p>
        </p:txBody>
      </p:sp>
    </p:spTree>
    <p:extLst>
      <p:ext uri="{BB962C8B-B14F-4D97-AF65-F5344CB8AC3E}">
        <p14:creationId xmlns:p14="http://schemas.microsoft.com/office/powerpoint/2010/main" val="320108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micron (“medium”) diameter tumor, considered as net pressure source</a:t>
            </a:r>
            <a:r>
              <a:rPr lang="en-US" baseline="0" dirty="0" smtClean="0"/>
              <a:t> (release of fluid from necrotic core exceeds uptake of fluid by cells in the viable rim).</a:t>
            </a:r>
          </a:p>
          <a:p>
            <a:r>
              <a:rPr lang="en-US" baseline="0" dirty="0" smtClean="0"/>
              <a:t>Ran models for high and low tumor permeability conditions, results here shown for high permeability.</a:t>
            </a:r>
          </a:p>
          <a:p>
            <a:endParaRPr lang="en-US" baseline="0" dirty="0" smtClean="0"/>
          </a:p>
          <a:p>
            <a:r>
              <a:rPr lang="en-US" baseline="0" dirty="0" smtClean="0"/>
              <a:t>Line plots shown for path taken from pre-terminal portal vein to central vein. Two paths, one through normal </a:t>
            </a:r>
            <a:r>
              <a:rPr lang="en-US" baseline="0" dirty="0" err="1" smtClean="0"/>
              <a:t>parenchyme</a:t>
            </a:r>
            <a:r>
              <a:rPr lang="en-US" baseline="0" dirty="0" smtClean="0"/>
              <a:t> (“no tumor” path) and one through tumor (“tumor” path). See red lines with arrows on top left figure.</a:t>
            </a:r>
          </a:p>
          <a:p>
            <a:endParaRPr lang="en-US" baseline="0" dirty="0" smtClean="0"/>
          </a:p>
          <a:p>
            <a:r>
              <a:rPr lang="en-US" baseline="0" dirty="0" smtClean="0"/>
              <a:t>Left side shows fluid velocity across the lobule. For “no tumor” path, flow velocity increases approximately exponentially from portal vein to central vein. For “tumor” path, flow stagnates within tumor, then fluid velocity increases abruptly just outside tumor margin.</a:t>
            </a:r>
          </a:p>
          <a:p>
            <a:endParaRPr lang="en-US" baseline="0" dirty="0" smtClean="0"/>
          </a:p>
          <a:p>
            <a:r>
              <a:rPr lang="en-US" baseline="0" dirty="0" smtClean="0"/>
              <a:t>Right side shows strain across the lobule. For “no tumor” path, strains are relatively steady at about 3%, then decrease near central vein. For “tumor” path, strains increased sharply at the tumor boundary to a peak value of 9%, highest value observed in the conditions we tested.</a:t>
            </a:r>
          </a:p>
        </p:txBody>
      </p:sp>
      <p:sp>
        <p:nvSpPr>
          <p:cNvPr id="4" name="Slide Number Placeholder 3"/>
          <p:cNvSpPr>
            <a:spLocks noGrp="1"/>
          </p:cNvSpPr>
          <p:nvPr>
            <p:ph type="sldNum" sz="quarter" idx="10"/>
          </p:nvPr>
        </p:nvSpPr>
        <p:spPr/>
        <p:txBody>
          <a:bodyPr/>
          <a:lstStyle/>
          <a:p>
            <a:fld id="{EA1BCD2A-2694-4F98-B6EF-EA57A4575D6A}" type="slidenum">
              <a:rPr lang="en-US" smtClean="0"/>
              <a:t>20</a:t>
            </a:fld>
            <a:endParaRPr lang="en-US"/>
          </a:p>
        </p:txBody>
      </p:sp>
    </p:spTree>
    <p:extLst>
      <p:ext uri="{BB962C8B-B14F-4D97-AF65-F5344CB8AC3E}">
        <p14:creationId xmlns:p14="http://schemas.microsoft.com/office/powerpoint/2010/main" val="89835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Describing</a:t>
            </a:r>
            <a:r>
              <a:rPr lang="en-US" baseline="0" dirty="0" smtClean="0"/>
              <a:t> the mechanical environment in liver is a m</a:t>
            </a:r>
            <a:r>
              <a:rPr lang="en-US" dirty="0" smtClean="0"/>
              <a:t>ultiscale problem.</a:t>
            </a:r>
          </a:p>
          <a:p>
            <a:r>
              <a:rPr lang="en-US" dirty="0" smtClean="0"/>
              <a:t>Understanding/controlling </a:t>
            </a:r>
            <a:r>
              <a:rPr lang="en-US" dirty="0"/>
              <a:t>these forces is important for generating functional, viable </a:t>
            </a:r>
            <a:r>
              <a:rPr lang="en-US" dirty="0" smtClean="0"/>
              <a:t>tissue.</a:t>
            </a:r>
          </a:p>
          <a:p>
            <a:endParaRPr lang="en-US" dirty="0" smtClean="0"/>
          </a:p>
          <a:p>
            <a:r>
              <a:rPr lang="en-US" dirty="0" smtClean="0"/>
              <a:t>(This work was</a:t>
            </a:r>
            <a:r>
              <a:rPr lang="en-US" baseline="0" dirty="0" smtClean="0"/>
              <a:t> published in 2016, citation below.)</a:t>
            </a:r>
            <a:endParaRPr lang="en-US" dirty="0"/>
          </a:p>
          <a:p>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4</a:t>
            </a:fld>
            <a:endParaRPr lang="en-US"/>
          </a:p>
        </p:txBody>
      </p:sp>
    </p:spTree>
    <p:extLst>
      <p:ext uri="{BB962C8B-B14F-4D97-AF65-F5344CB8AC3E}">
        <p14:creationId xmlns:p14="http://schemas.microsoft.com/office/powerpoint/2010/main" val="170536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PFP is analogous to interstitial fluid pressure.</a:t>
            </a:r>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6</a:t>
            </a:fld>
            <a:endParaRPr lang="en-US"/>
          </a:p>
        </p:txBody>
      </p:sp>
    </p:spTree>
    <p:extLst>
      <p:ext uri="{BB962C8B-B14F-4D97-AF65-F5344CB8AC3E}">
        <p14:creationId xmlns:p14="http://schemas.microsoft.com/office/powerpoint/2010/main" val="103913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total resistance across the liver, estimated from the pressure drop experiments, was used to validate the optimized resistance parameters of the electrical analog model, which we will discuss next.</a:t>
            </a:r>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7</a:t>
            </a:fld>
            <a:endParaRPr lang="en-US"/>
          </a:p>
        </p:txBody>
      </p:sp>
    </p:spTree>
    <p:extLst>
      <p:ext uri="{BB962C8B-B14F-4D97-AF65-F5344CB8AC3E}">
        <p14:creationId xmlns:p14="http://schemas.microsoft.com/office/powerpoint/2010/main" val="203992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8</a:t>
            </a:fld>
            <a:endParaRPr lang="en-US"/>
          </a:p>
        </p:txBody>
      </p:sp>
    </p:spTree>
    <p:extLst>
      <p:ext uri="{BB962C8B-B14F-4D97-AF65-F5344CB8AC3E}">
        <p14:creationId xmlns:p14="http://schemas.microsoft.com/office/powerpoint/2010/main" val="58251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 run time = 12 hours</a:t>
            </a:r>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9</a:t>
            </a:fld>
            <a:endParaRPr lang="en-US"/>
          </a:p>
        </p:txBody>
      </p:sp>
    </p:spTree>
    <p:extLst>
      <p:ext uri="{BB962C8B-B14F-4D97-AF65-F5344CB8AC3E}">
        <p14:creationId xmlns:p14="http://schemas.microsoft.com/office/powerpoint/2010/main" val="1362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Void Ratio = </a:t>
            </a:r>
            <a:r>
              <a:rPr lang="en-US" dirty="0" err="1" smtClean="0"/>
              <a:t>V</a:t>
            </a:r>
            <a:r>
              <a:rPr lang="en-US" baseline="-25000" dirty="0" err="1" smtClean="0"/>
              <a:t>v</a:t>
            </a:r>
            <a:r>
              <a:rPr lang="en-US" dirty="0" smtClean="0"/>
              <a:t>/V</a:t>
            </a:r>
            <a:r>
              <a:rPr lang="en-US" baseline="-25000" dirty="0" smtClean="0"/>
              <a:t>s</a:t>
            </a:r>
          </a:p>
          <a:p>
            <a:pPr defTabSz="931774">
              <a:defRPr/>
            </a:pPr>
            <a:r>
              <a:rPr lang="en-US" dirty="0" smtClean="0"/>
              <a:t>Hydraulic conductivity, K = permeability</a:t>
            </a:r>
            <a:r>
              <a:rPr lang="en-US" baseline="0" dirty="0" smtClean="0"/>
              <a:t> (m^4/Ns) * specific weight (kg/m^3 * m/s^2)</a:t>
            </a:r>
            <a:endParaRPr lang="en-US" baseline="-25000" dirty="0" smtClean="0"/>
          </a:p>
          <a:p>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11</a:t>
            </a:fld>
            <a:endParaRPr lang="en-US"/>
          </a:p>
        </p:txBody>
      </p:sp>
    </p:spTree>
    <p:extLst>
      <p:ext uri="{BB962C8B-B14F-4D97-AF65-F5344CB8AC3E}">
        <p14:creationId xmlns:p14="http://schemas.microsoft.com/office/powerpoint/2010/main" val="133875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US" dirty="0"/>
              <a:t>avoid adjacent nodes between </a:t>
            </a:r>
            <a:r>
              <a:rPr lang="en-US" dirty="0" err="1"/>
              <a:t>tPV</a:t>
            </a:r>
            <a:r>
              <a:rPr lang="en-US" dirty="0"/>
              <a:t> and pre-</a:t>
            </a:r>
            <a:r>
              <a:rPr lang="en-US" dirty="0" err="1"/>
              <a:t>tPV</a:t>
            </a:r>
            <a:r>
              <a:rPr lang="en-US" dirty="0"/>
              <a:t> having multiple boundary conditions </a:t>
            </a:r>
            <a:r>
              <a:rPr lang="en-US" dirty="0" smtClean="0"/>
              <a:t>assigned,</a:t>
            </a:r>
            <a:r>
              <a:rPr lang="en-US" baseline="0" dirty="0" smtClean="0"/>
              <a:t> a linear relation was used to model pressure variation along length of pre-</a:t>
            </a:r>
            <a:r>
              <a:rPr lang="en-US" baseline="0" dirty="0" err="1" smtClean="0"/>
              <a:t>tPV</a:t>
            </a:r>
            <a:r>
              <a:rPr lang="en-US" baseline="0" dirty="0" smtClean="0"/>
              <a:t> in z direction. Consistent with reported patterns of linearly decreasing hydrostatic pressure in microvasculature (</a:t>
            </a:r>
            <a:r>
              <a:rPr lang="en-US" baseline="0" dirty="0" err="1" smtClean="0"/>
              <a:t>Koeppen</a:t>
            </a:r>
            <a:r>
              <a:rPr lang="en-US" baseline="0" dirty="0" smtClean="0"/>
              <a:t> and Stanton 2010).</a:t>
            </a:r>
            <a:endParaRPr lang="en-US" dirty="0"/>
          </a:p>
          <a:p>
            <a:r>
              <a:rPr lang="en-US" dirty="0" smtClean="0"/>
              <a:t>Figure shows the</a:t>
            </a:r>
            <a:r>
              <a:rPr lang="en-US" baseline="0" dirty="0" smtClean="0"/>
              <a:t> linear relation for </a:t>
            </a:r>
            <a:r>
              <a:rPr lang="en-US" baseline="0" dirty="0" err="1" smtClean="0"/>
              <a:t>d</a:t>
            </a:r>
            <a:r>
              <a:rPr lang="en-US" dirty="0" err="1" smtClean="0"/>
              <a:t>cellularized</a:t>
            </a:r>
            <a:r>
              <a:rPr lang="en-US" dirty="0" smtClean="0"/>
              <a:t> </a:t>
            </a:r>
            <a:r>
              <a:rPr lang="en-US" dirty="0"/>
              <a:t>liver FE model 9 mL/min </a:t>
            </a:r>
            <a:r>
              <a:rPr lang="en-US" dirty="0" smtClean="0"/>
              <a:t>case</a:t>
            </a:r>
            <a:endParaRPr lang="en-US" dirty="0"/>
          </a:p>
          <a:p>
            <a:endParaRPr lang="en-US" dirty="0"/>
          </a:p>
          <a:p>
            <a:r>
              <a:rPr lang="en-US" dirty="0"/>
              <a:t>BCs in bold vary depending on flow rate and native vs </a:t>
            </a:r>
            <a:r>
              <a:rPr lang="en-US" dirty="0" err="1"/>
              <a:t>decell</a:t>
            </a:r>
            <a:r>
              <a:rPr lang="en-US" dirty="0"/>
              <a:t> state</a:t>
            </a:r>
            <a:r>
              <a:rPr lang="en-US" dirty="0" smtClean="0"/>
              <a:t>.</a:t>
            </a:r>
          </a:p>
          <a:p>
            <a:endParaRPr lang="en-US" dirty="0" smtClean="0"/>
          </a:p>
          <a:p>
            <a:r>
              <a:rPr lang="en-US" dirty="0" smtClean="0"/>
              <a:t>Assumed uniform expansion in axial direction,</a:t>
            </a:r>
            <a:r>
              <a:rPr lang="en-US" baseline="0" dirty="0" smtClean="0"/>
              <a:t> no expansion in longitudinal (z) direction, consistent with prior studies (</a:t>
            </a:r>
            <a:r>
              <a:rPr lang="en-US" baseline="0" dirty="0" err="1" smtClean="0"/>
              <a:t>Bonfiglio</a:t>
            </a:r>
            <a:r>
              <a:rPr lang="en-US" baseline="0" dirty="0" smtClean="0"/>
              <a:t> et al. 2010).</a:t>
            </a:r>
            <a:endParaRPr lang="en-US" dirty="0"/>
          </a:p>
        </p:txBody>
      </p:sp>
      <p:sp>
        <p:nvSpPr>
          <p:cNvPr id="4" name="Slide Number Placeholder 3"/>
          <p:cNvSpPr>
            <a:spLocks noGrp="1"/>
          </p:cNvSpPr>
          <p:nvPr>
            <p:ph type="sldNum" sz="quarter" idx="10"/>
          </p:nvPr>
        </p:nvSpPr>
        <p:spPr/>
        <p:txBody>
          <a:bodyPr/>
          <a:lstStyle/>
          <a:p>
            <a:fld id="{EA1BCD2A-2694-4F98-B6EF-EA57A4575D6A}" type="slidenum">
              <a:rPr lang="en-US" smtClean="0"/>
              <a:t>12</a:t>
            </a:fld>
            <a:endParaRPr lang="en-US"/>
          </a:p>
        </p:txBody>
      </p:sp>
    </p:spTree>
    <p:extLst>
      <p:ext uri="{BB962C8B-B14F-4D97-AF65-F5344CB8AC3E}">
        <p14:creationId xmlns:p14="http://schemas.microsoft.com/office/powerpoint/2010/main" val="600104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31774"/>
                <a:r>
                  <a:rPr lang="en-US" b="0" dirty="0">
                    <a:solidFill>
                      <a:schemeClr val="accent1"/>
                    </a:solidFill>
                  </a:rPr>
                  <a:t>Suggests resistance is decreased by </a:t>
                </a:r>
                <a:r>
                  <a:rPr lang="en-US" b="0" dirty="0" err="1">
                    <a:solidFill>
                      <a:schemeClr val="accent1"/>
                    </a:solidFill>
                  </a:rPr>
                  <a:t>decellularization</a:t>
                </a:r>
                <a:r>
                  <a:rPr lang="en-US" b="0" dirty="0">
                    <a:solidFill>
                      <a:schemeClr val="accent1"/>
                    </a:solidFill>
                  </a:rPr>
                  <a:t>   </a:t>
                </a:r>
                <a14:m>
                  <m:oMath xmlns:m="http://schemas.openxmlformats.org/officeDocument/2006/math">
                    <m:r>
                      <a:rPr lang="en-US" i="1">
                        <a:latin typeface="Cambria Math"/>
                      </a:rPr>
                      <m:t>𝑅</m:t>
                    </m:r>
                    <m:r>
                      <a:rPr lang="en-US" i="1">
                        <a:latin typeface="Cambria Math"/>
                      </a:rPr>
                      <m:t>=</m:t>
                    </m:r>
                    <m:f>
                      <m:fPr>
                        <m:ctrlPr>
                          <a:rPr lang="en-US" i="1">
                            <a:latin typeface="Cambria Math" panose="02040503050406030204" pitchFamily="18" charset="0"/>
                          </a:rPr>
                        </m:ctrlPr>
                      </m:fPr>
                      <m:num>
                        <m:r>
                          <a:rPr lang="en-US" i="1">
                            <a:latin typeface="Cambria Math"/>
                            <a:ea typeface="Cambria Math"/>
                          </a:rPr>
                          <m:t>∆</m:t>
                        </m:r>
                        <m:r>
                          <a:rPr lang="en-US" i="1">
                            <a:latin typeface="Cambria Math"/>
                            <a:ea typeface="Cambria Math"/>
                          </a:rPr>
                          <m:t>𝑃</m:t>
                        </m:r>
                      </m:num>
                      <m:den>
                        <m:r>
                          <a:rPr lang="en-US" i="1">
                            <a:latin typeface="Cambria Math"/>
                          </a:rPr>
                          <m:t>𝑄</m:t>
                        </m:r>
                      </m:den>
                    </m:f>
                  </m:oMath>
                </a14:m>
                <a:endParaRPr lang="en-US" dirty="0"/>
              </a:p>
              <a:p>
                <a:endParaRPr lang="en-US" dirty="0"/>
              </a:p>
            </p:txBody>
          </p:sp>
        </mc:Choice>
        <mc:Fallback xmlns="">
          <p:sp>
            <p:nvSpPr>
              <p:cNvPr id="3" name="Notes Placeholder 2"/>
              <p:cNvSpPr>
                <a:spLocks noGrp="1"/>
              </p:cNvSpPr>
              <p:nvPr>
                <p:ph type="body" idx="1"/>
              </p:nvPr>
            </p:nvSpPr>
            <p:spPr/>
            <p:txBody>
              <a:bodyPr/>
              <a:lstStyle/>
              <a:p>
                <a:pPr defTabSz="931774"/>
                <a:r>
                  <a:rPr lang="en-US" b="1" dirty="0">
                    <a:solidFill>
                      <a:schemeClr val="accent1"/>
                    </a:solidFill>
                  </a:rPr>
                  <a:t>Suggests resistance is decreased by </a:t>
                </a:r>
                <a:r>
                  <a:rPr lang="en-US" b="1" dirty="0" err="1">
                    <a:solidFill>
                      <a:schemeClr val="accent1"/>
                    </a:solidFill>
                  </a:rPr>
                  <a:t>decellularization</a:t>
                </a:r>
                <a:r>
                  <a:rPr lang="en-US" dirty="0">
                    <a:solidFill>
                      <a:schemeClr val="accent1"/>
                    </a:solidFill>
                  </a:rPr>
                  <a:t>   </a:t>
                </a:r>
                <a:r>
                  <a:rPr lang="en-US" i="0">
                    <a:latin typeface="Cambria Math"/>
                  </a:rPr>
                  <a:t>𝑅=</a:t>
                </a:r>
                <a:r>
                  <a:rPr lang="en-US" i="0">
                    <a:latin typeface="Cambria Math"/>
                    <a:ea typeface="Cambria Math"/>
                  </a:rPr>
                  <a:t>∆𝑃/</a:t>
                </a:r>
                <a:r>
                  <a:rPr lang="en-US" i="0">
                    <a:latin typeface="Cambria Math"/>
                  </a:rPr>
                  <a:t>𝑄</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EA1BCD2A-2694-4F98-B6EF-EA57A4575D6A}" type="slidenum">
              <a:rPr lang="en-US" smtClean="0"/>
              <a:t>14</a:t>
            </a:fld>
            <a:endParaRPr lang="en-US"/>
          </a:p>
        </p:txBody>
      </p:sp>
    </p:spTree>
    <p:extLst>
      <p:ext uri="{BB962C8B-B14F-4D97-AF65-F5344CB8AC3E}">
        <p14:creationId xmlns:p14="http://schemas.microsoft.com/office/powerpoint/2010/main" val="3900309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B796F35-84F8-40DB-AEEA-CDFB57CC8D7F}" type="datetimeFigureOut">
              <a:rPr lang="en-US" smtClean="0"/>
              <a:t>7/16/2017</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5D316F76-D78E-42EA-9DFD-059FE3822C91}"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796F35-84F8-40DB-AEEA-CDFB57CC8D7F}" type="datetimeFigureOut">
              <a:rPr lang="en-US" smtClean="0"/>
              <a:t>7/16/2017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796F35-84F8-40DB-AEEA-CDFB57CC8D7F}" type="datetimeFigureOut">
              <a:rPr lang="en-US" smtClean="0"/>
              <a:t>7/16/2017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796F35-84F8-40DB-AEEA-CDFB57CC8D7F}" type="datetimeFigureOut">
              <a:rPr lang="en-US" smtClean="0"/>
              <a:t>7/16/2017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B796F35-84F8-40DB-AEEA-CDFB57CC8D7F}" type="datetimeFigureOut">
              <a:rPr lang="en-US" smtClean="0"/>
              <a:t>7/16/2017</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16F76-D78E-42EA-9DFD-059FE3822C91}"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796F35-84F8-40DB-AEEA-CDFB57CC8D7F}" type="datetimeFigureOut">
              <a:rPr lang="en-US" smtClean="0"/>
              <a:t>7/16/2017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796F35-84F8-40DB-AEEA-CDFB57CC8D7F}" type="datetimeFigureOut">
              <a:rPr lang="en-US" smtClean="0"/>
              <a:t>7/16/2017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796F35-84F8-40DB-AEEA-CDFB57CC8D7F}" type="datetimeFigureOut">
              <a:rPr lang="en-US" smtClean="0"/>
              <a:t>7/16/2017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CB796F35-84F8-40DB-AEEA-CDFB57CC8D7F}" type="datetimeFigureOut">
              <a:rPr lang="en-US" smtClean="0"/>
              <a:t>7/16/2017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316F76-D78E-42EA-9DFD-059FE3822C9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796F35-84F8-40DB-AEEA-CDFB57CC8D7F}" type="datetimeFigureOut">
              <a:rPr lang="en-US" smtClean="0"/>
              <a:t>7/16/2017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16F76-D78E-42EA-9DFD-059FE3822C91}"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CB796F35-84F8-40DB-AEEA-CDFB57CC8D7F}" type="datetimeFigureOut">
              <a:rPr lang="en-US" smtClean="0"/>
              <a:t>7/16/2017</a:t>
            </a:fld>
            <a:endParaRPr lang="en-US"/>
          </a:p>
        </p:txBody>
      </p:sp>
      <p:sp>
        <p:nvSpPr>
          <p:cNvPr id="7" name="Slide Number Placeholder 6"/>
          <p:cNvSpPr>
            <a:spLocks noGrp="1"/>
          </p:cNvSpPr>
          <p:nvPr>
            <p:ph type="sldNum" sz="quarter" idx="12"/>
          </p:nvPr>
        </p:nvSpPr>
        <p:spPr/>
        <p:txBody>
          <a:bodyPr/>
          <a:lstStyle/>
          <a:p>
            <a:fld id="{5D316F76-D78E-42EA-9DFD-059FE3822C91}"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CB796F35-84F8-40DB-AEEA-CDFB57CC8D7F}" type="datetimeFigureOut">
              <a:rPr lang="en-US" smtClean="0"/>
              <a:t>7/16/2017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5D316F76-D78E-42EA-9DFD-059FE3822C91}"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7.w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5550" y="3048000"/>
            <a:ext cx="7696200" cy="1447800"/>
          </a:xfrm>
        </p:spPr>
        <p:txBody>
          <a:bodyPr/>
          <a:lstStyle/>
          <a:p>
            <a:r>
              <a:rPr lang="en-US" sz="2600" b="1" dirty="0"/>
              <a:t>Biomechanical modeling of </a:t>
            </a:r>
            <a:r>
              <a:rPr lang="en-US" sz="2600" b="1" dirty="0" smtClean="0"/>
              <a:t>Tissue perfusion in </a:t>
            </a:r>
            <a:r>
              <a:rPr lang="en-US" sz="2600" b="1" dirty="0" err="1" smtClean="0"/>
              <a:t>Decellularized</a:t>
            </a:r>
            <a:r>
              <a:rPr lang="en-US" sz="2600" b="1" dirty="0" smtClean="0"/>
              <a:t> </a:t>
            </a:r>
            <a:br>
              <a:rPr lang="en-US" sz="2600" b="1" dirty="0" smtClean="0"/>
            </a:br>
            <a:r>
              <a:rPr lang="en-US" sz="2600" b="1" dirty="0" smtClean="0"/>
              <a:t>and Native liver</a:t>
            </a:r>
            <a:endParaRPr lang="en-US" sz="2600" b="1" dirty="0"/>
          </a:p>
        </p:txBody>
      </p:sp>
      <p:sp>
        <p:nvSpPr>
          <p:cNvPr id="5" name="Text Placeholder 4"/>
          <p:cNvSpPr>
            <a:spLocks noGrp="1"/>
          </p:cNvSpPr>
          <p:nvPr>
            <p:ph type="body" idx="1"/>
          </p:nvPr>
        </p:nvSpPr>
        <p:spPr>
          <a:xfrm>
            <a:off x="736456" y="4607510"/>
            <a:ext cx="7696200" cy="574090"/>
          </a:xfrm>
        </p:spPr>
        <p:txBody>
          <a:bodyPr>
            <a:normAutofit fontScale="92500" lnSpcReduction="20000"/>
          </a:bodyPr>
          <a:lstStyle/>
          <a:p>
            <a:r>
              <a:rPr lang="en-US" b="1" dirty="0"/>
              <a:t>Kenichiro </a:t>
            </a:r>
            <a:r>
              <a:rPr lang="en-US" b="1" dirty="0" smtClean="0"/>
              <a:t>nishii</a:t>
            </a:r>
            <a:r>
              <a:rPr lang="en-US" b="1" baseline="30000" dirty="0" smtClean="0"/>
              <a:t>1</a:t>
            </a:r>
            <a:r>
              <a:rPr lang="en-US" b="1" dirty="0" smtClean="0"/>
              <a:t>, </a:t>
            </a:r>
            <a:r>
              <a:rPr lang="en-US" b="1" dirty="0" err="1" smtClean="0"/>
              <a:t>erik</a:t>
            </a:r>
            <a:r>
              <a:rPr lang="en-US" b="1" dirty="0" smtClean="0"/>
              <a:t> brodin</a:t>
            </a:r>
            <a:r>
              <a:rPr lang="en-US" b="1" baseline="30000" dirty="0" smtClean="0"/>
              <a:t>1</a:t>
            </a:r>
            <a:r>
              <a:rPr lang="en-US" b="1" dirty="0" smtClean="0"/>
              <a:t>, </a:t>
            </a:r>
            <a:r>
              <a:rPr lang="en-US" b="1" dirty="0" err="1" smtClean="0"/>
              <a:t>greg</a:t>
            </a:r>
            <a:r>
              <a:rPr lang="en-US" b="1" dirty="0" smtClean="0"/>
              <a:t> reese</a:t>
            </a:r>
            <a:r>
              <a:rPr lang="en-US" b="1" baseline="30000" dirty="0" smtClean="0"/>
              <a:t>1</a:t>
            </a:r>
            <a:r>
              <a:rPr lang="en-US" b="1" dirty="0" smtClean="0"/>
              <a:t>, </a:t>
            </a:r>
            <a:r>
              <a:rPr lang="en-US" b="1" dirty="0" err="1"/>
              <a:t>emma</a:t>
            </a:r>
            <a:r>
              <a:rPr lang="en-US" b="1" dirty="0"/>
              <a:t> </a:t>
            </a:r>
            <a:r>
              <a:rPr lang="en-US" b="1" dirty="0" smtClean="0"/>
              <a:t>moran</a:t>
            </a:r>
            <a:r>
              <a:rPr lang="en-US" b="1" baseline="30000" dirty="0" smtClean="0"/>
              <a:t>2</a:t>
            </a:r>
            <a:r>
              <a:rPr lang="en-US" b="1" dirty="0" smtClean="0"/>
              <a:t>, </a:t>
            </a:r>
            <a:r>
              <a:rPr lang="en-US" b="1" dirty="0"/>
              <a:t>Jessica L. </a:t>
            </a:r>
            <a:r>
              <a:rPr lang="en-US" b="1" dirty="0" smtClean="0"/>
              <a:t>Sparks</a:t>
            </a:r>
            <a:r>
              <a:rPr lang="en-US" b="1" baseline="30000" dirty="0" smtClean="0"/>
              <a:t>1</a:t>
            </a:r>
          </a:p>
        </p:txBody>
      </p:sp>
      <p:grpSp>
        <p:nvGrpSpPr>
          <p:cNvPr id="7" name="Group 6"/>
          <p:cNvGrpSpPr/>
          <p:nvPr/>
        </p:nvGrpSpPr>
        <p:grpSpPr>
          <a:xfrm>
            <a:off x="1030212" y="578498"/>
            <a:ext cx="7086903" cy="1859902"/>
            <a:chOff x="1213326" y="547881"/>
            <a:chExt cx="7086903" cy="1859902"/>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26" y="547881"/>
              <a:ext cx="4908076" cy="185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601" y="547881"/>
              <a:ext cx="2241628" cy="185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extBox 9"/>
          <p:cNvSpPr txBox="1"/>
          <p:nvPr/>
        </p:nvSpPr>
        <p:spPr>
          <a:xfrm>
            <a:off x="3957951" y="6248400"/>
            <a:ext cx="1231426" cy="369332"/>
          </a:xfrm>
          <a:prstGeom prst="rect">
            <a:avLst/>
          </a:prstGeom>
          <a:noFill/>
        </p:spPr>
        <p:txBody>
          <a:bodyPr wrap="none" rtlCol="0">
            <a:spAutoFit/>
          </a:bodyPr>
          <a:lstStyle/>
          <a:p>
            <a:pPr algn="ctr"/>
            <a:r>
              <a:rPr lang="en-US" b="1" dirty="0"/>
              <a:t>SMB </a:t>
            </a:r>
            <a:r>
              <a:rPr lang="en-US" b="1" dirty="0" smtClean="0"/>
              <a:t>2017</a:t>
            </a:r>
          </a:p>
        </p:txBody>
      </p:sp>
      <p:sp>
        <p:nvSpPr>
          <p:cNvPr id="11" name="Text Placeholder 4"/>
          <p:cNvSpPr txBox="1">
            <a:spLocks/>
          </p:cNvSpPr>
          <p:nvPr/>
        </p:nvSpPr>
        <p:spPr>
          <a:xfrm>
            <a:off x="152400" y="5486400"/>
            <a:ext cx="8839200" cy="68580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spcBef>
                <a:spcPct val="20000"/>
              </a:spcBef>
              <a:buClr>
                <a:schemeClr val="accent1"/>
              </a:buClr>
              <a:buFont typeface="Arial" pitchFamily="34" charset="0"/>
              <a:buNone/>
              <a:defRPr sz="2000" kern="1200" cap="all" spc="250" baseline="0">
                <a:solidFill>
                  <a:srgbClr val="FFFFFF"/>
                </a:solidFill>
                <a:latin typeface="+mn-lt"/>
                <a:ea typeface="+mn-ea"/>
                <a:cs typeface="+mn-cs"/>
              </a:defRPr>
            </a:lvl1pPr>
            <a:lvl2pPr marL="457200" indent="0" algn="l" defTabSz="914400" rtl="0" eaLnBrk="1" latinLnBrk="0" hangingPunct="1">
              <a:spcBef>
                <a:spcPct val="20000"/>
              </a:spcBef>
              <a:buClr>
                <a:schemeClr val="accent2"/>
              </a:buClr>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3"/>
              </a:buClr>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r>
              <a:rPr lang="en-US" baseline="30000" dirty="0" smtClean="0">
                <a:solidFill>
                  <a:schemeClr val="tx1"/>
                </a:solidFill>
              </a:rPr>
              <a:t>1</a:t>
            </a:r>
            <a:r>
              <a:rPr lang="en-US" dirty="0" smtClean="0">
                <a:solidFill>
                  <a:schemeClr val="tx1"/>
                </a:solidFill>
              </a:rPr>
              <a:t>Miami University, Oxford, OH</a:t>
            </a:r>
          </a:p>
          <a:p>
            <a:r>
              <a:rPr lang="en-US" baseline="30000" dirty="0" smtClean="0">
                <a:solidFill>
                  <a:schemeClr val="tx1"/>
                </a:solidFill>
              </a:rPr>
              <a:t>2</a:t>
            </a:r>
            <a:r>
              <a:rPr lang="en-US" dirty="0" smtClean="0">
                <a:solidFill>
                  <a:schemeClr val="tx1"/>
                </a:solidFill>
              </a:rPr>
              <a:t>Wake forest institute for regenerative medicine, Winston Salem, NC</a:t>
            </a:r>
            <a:endParaRPr lang="en-US" baseline="30000" dirty="0" smtClean="0">
              <a:solidFill>
                <a:schemeClr val="tx1"/>
              </a:solidFill>
            </a:endParaRPr>
          </a:p>
        </p:txBody>
      </p:sp>
    </p:spTree>
    <p:extLst>
      <p:ext uri="{BB962C8B-B14F-4D97-AF65-F5344CB8AC3E}">
        <p14:creationId xmlns:p14="http://schemas.microsoft.com/office/powerpoint/2010/main" val="3238109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 Material properties</a:t>
            </a:r>
            <a:endParaRPr lang="en-US" dirty="0"/>
          </a:p>
        </p:txBody>
      </p:sp>
      <p:sp>
        <p:nvSpPr>
          <p:cNvPr id="3" name="Content Placeholder 2"/>
          <p:cNvSpPr>
            <a:spLocks noGrp="1"/>
          </p:cNvSpPr>
          <p:nvPr>
            <p:ph idx="1"/>
          </p:nvPr>
        </p:nvSpPr>
        <p:spPr>
          <a:xfrm>
            <a:off x="381000" y="3048000"/>
            <a:ext cx="4114800" cy="3581400"/>
          </a:xfrm>
          <a:ln>
            <a:solidFill>
              <a:schemeClr val="accent1">
                <a:shade val="50000"/>
              </a:schemeClr>
            </a:solidFill>
          </a:ln>
        </p:spPr>
        <p:txBody>
          <a:bodyPr>
            <a:normAutofit/>
          </a:bodyPr>
          <a:lstStyle/>
          <a:p>
            <a:pPr marL="114300" indent="0">
              <a:buNone/>
            </a:pPr>
            <a:r>
              <a:rPr lang="en-US" sz="2000" b="1" dirty="0" smtClean="0"/>
              <a:t>Deformable Solid Component</a:t>
            </a:r>
          </a:p>
          <a:p>
            <a:pPr marL="114300" indent="0">
              <a:buNone/>
            </a:pPr>
            <a:r>
              <a:rPr lang="en-US" sz="1800" dirty="0" smtClean="0"/>
              <a:t>Rate-</a:t>
            </a:r>
            <a:r>
              <a:rPr lang="en-US" sz="1800" dirty="0" err="1" smtClean="0"/>
              <a:t>Indepependent</a:t>
            </a:r>
            <a:r>
              <a:rPr lang="en-US" sz="1800" dirty="0" smtClean="0"/>
              <a:t> Tissue Response:  Linear Elasticity</a:t>
            </a:r>
          </a:p>
          <a:p>
            <a:endParaRPr lang="en-US" sz="2000" dirty="0"/>
          </a:p>
          <a:p>
            <a:pPr marL="114300" indent="0">
              <a:buNone/>
            </a:pPr>
            <a:endParaRPr lang="en-US" sz="1800" dirty="0" smtClean="0"/>
          </a:p>
          <a:p>
            <a:pPr marL="114300" indent="0">
              <a:buNone/>
            </a:pPr>
            <a:endParaRPr lang="en-US" sz="900" dirty="0" smtClean="0"/>
          </a:p>
          <a:p>
            <a:pPr marL="114300" indent="0">
              <a:buNone/>
            </a:pPr>
            <a:r>
              <a:rPr lang="en-US" sz="1800" dirty="0" smtClean="0"/>
              <a:t>Rate-Dependent Tissue Response:  Viscoelasticity</a:t>
            </a:r>
            <a:endParaRPr lang="en-US" sz="1800" dirty="0"/>
          </a:p>
        </p:txBody>
      </p:sp>
      <p:sp>
        <p:nvSpPr>
          <p:cNvPr id="4" name="Rectangle 3"/>
          <p:cNvSpPr/>
          <p:nvPr/>
        </p:nvSpPr>
        <p:spPr>
          <a:xfrm>
            <a:off x="457200" y="1674673"/>
            <a:ext cx="8305800" cy="1200329"/>
          </a:xfrm>
          <a:prstGeom prst="rect">
            <a:avLst/>
          </a:prstGeom>
        </p:spPr>
        <p:txBody>
          <a:bodyPr wrap="square">
            <a:spAutoFit/>
          </a:bodyPr>
          <a:lstStyle/>
          <a:p>
            <a:pPr marL="438912" lvl="1" indent="-320040">
              <a:spcBef>
                <a:spcPts val="0"/>
              </a:spcBef>
              <a:spcAft>
                <a:spcPts val="600"/>
              </a:spcAft>
              <a:buClr>
                <a:schemeClr val="accent1"/>
              </a:buClr>
              <a:buSzPct val="80000"/>
              <a:buFont typeface="Wingdings 2"/>
              <a:buChar char=""/>
            </a:pPr>
            <a:r>
              <a:rPr lang="en-US" sz="2400" dirty="0" smtClean="0">
                <a:solidFill>
                  <a:schemeClr val="tx1"/>
                </a:solidFill>
              </a:rPr>
              <a:t>Modeling liver tissue parenchyma as a </a:t>
            </a:r>
            <a:r>
              <a:rPr lang="en-US" sz="2400" b="1" dirty="0" smtClean="0">
                <a:solidFill>
                  <a:schemeClr val="tx1"/>
                </a:solidFill>
              </a:rPr>
              <a:t>biphasic material</a:t>
            </a:r>
            <a:r>
              <a:rPr lang="en-US" sz="2400" dirty="0" smtClean="0">
                <a:solidFill>
                  <a:schemeClr val="tx1"/>
                </a:solidFill>
              </a:rPr>
              <a:t>, consisting of fluid and solid components, much like a sponge.</a:t>
            </a:r>
          </a:p>
        </p:txBody>
      </p:sp>
      <p:sp>
        <p:nvSpPr>
          <p:cNvPr id="5" name="Content Placeholder 2"/>
          <p:cNvSpPr txBox="1">
            <a:spLocks/>
          </p:cNvSpPr>
          <p:nvPr/>
        </p:nvSpPr>
        <p:spPr>
          <a:xfrm>
            <a:off x="4776355" y="3048000"/>
            <a:ext cx="4000500" cy="3581400"/>
          </a:xfrm>
          <a:prstGeom prst="rect">
            <a:avLst/>
          </a:prstGeom>
          <a:ln>
            <a:solidFill>
              <a:schemeClr val="accent1">
                <a:shade val="50000"/>
              </a:schemeClr>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sz="2000" b="1" dirty="0" smtClean="0"/>
              <a:t>Fluid Component</a:t>
            </a:r>
          </a:p>
          <a:p>
            <a:pPr marL="114300" indent="0">
              <a:buNone/>
            </a:pPr>
            <a:r>
              <a:rPr lang="en-US" sz="1800" dirty="0" smtClean="0"/>
              <a:t>Darcy’s Law</a:t>
            </a:r>
          </a:p>
          <a:p>
            <a:r>
              <a:rPr lang="en-US" sz="1800" dirty="0" smtClean="0"/>
              <a:t>Governs fluid flow through solid matrix</a:t>
            </a:r>
          </a:p>
          <a:p>
            <a:endParaRPr lang="en-US" sz="1800" dirty="0"/>
          </a:p>
          <a:p>
            <a:endParaRPr lang="en-US" sz="1800" dirty="0" smtClean="0"/>
          </a:p>
          <a:p>
            <a:endParaRPr lang="en-US" sz="1800" dirty="0"/>
          </a:p>
          <a:p>
            <a:r>
              <a:rPr lang="en-US" sz="1800" dirty="0" smtClean="0"/>
              <a:t>Movement of fluid through tissue is driven by pressure and depends on </a:t>
            </a:r>
            <a:r>
              <a:rPr lang="en-US" sz="1800" b="1" dirty="0" smtClean="0"/>
              <a:t>permeability</a:t>
            </a:r>
            <a:endParaRPr lang="en-US" sz="1800" b="1"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89351498"/>
              </p:ext>
            </p:extLst>
          </p:nvPr>
        </p:nvGraphicFramePr>
        <p:xfrm>
          <a:off x="584201" y="5562600"/>
          <a:ext cx="3835399" cy="1046018"/>
        </p:xfrm>
        <a:graphic>
          <a:graphicData uri="http://schemas.openxmlformats.org/presentationml/2006/ole">
            <mc:AlternateContent xmlns:mc="http://schemas.openxmlformats.org/markup-compatibility/2006">
              <mc:Choice xmlns:v="urn:schemas-microsoft-com:vml" Requires="v">
                <p:oleObj spid="_x0000_s13720" name="Equation" r:id="rId3" imgW="2514600" imgH="685800" progId="Equation.3">
                  <p:embed/>
                </p:oleObj>
              </mc:Choice>
              <mc:Fallback>
                <p:oleObj name="Equation" r:id="rId3" imgW="2514600" imgH="6858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1" y="5562600"/>
                        <a:ext cx="3835399" cy="1046018"/>
                      </a:xfrm>
                      <a:prstGeom prst="rect">
                        <a:avLst/>
                      </a:prstGeom>
                      <a:no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441998165"/>
              </p:ext>
            </p:extLst>
          </p:nvPr>
        </p:nvGraphicFramePr>
        <p:xfrm>
          <a:off x="1896466" y="4038600"/>
          <a:ext cx="770534" cy="692927"/>
        </p:xfrm>
        <a:graphic>
          <a:graphicData uri="http://schemas.openxmlformats.org/presentationml/2006/ole">
            <mc:AlternateContent xmlns:mc="http://schemas.openxmlformats.org/markup-compatibility/2006">
              <mc:Choice xmlns:v="urn:schemas-microsoft-com:vml" Requires="v">
                <p:oleObj spid="_x0000_s13721" name="Equation" r:id="rId5" imgW="444307" imgH="393529" progId="Equation.3">
                  <p:embed/>
                </p:oleObj>
              </mc:Choice>
              <mc:Fallback>
                <p:oleObj name="Equation" r:id="rId5" imgW="444307"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6466" y="4038600"/>
                        <a:ext cx="770534" cy="692927"/>
                      </a:xfrm>
                      <a:prstGeom prst="rect">
                        <a:avLst/>
                      </a:prstGeom>
                      <a:noFill/>
                    </p:spPr>
                  </p:pic>
                </p:oleObj>
              </mc:Fallback>
            </mc:AlternateContent>
          </a:graphicData>
        </a:graphic>
      </p:graphicFrame>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3227805613"/>
              </p:ext>
            </p:extLst>
          </p:nvPr>
        </p:nvGraphicFramePr>
        <p:xfrm>
          <a:off x="5504752" y="4419600"/>
          <a:ext cx="2312459" cy="762000"/>
        </p:xfrm>
        <a:graphic>
          <a:graphicData uri="http://schemas.openxmlformats.org/presentationml/2006/ole">
            <mc:AlternateContent xmlns:mc="http://schemas.openxmlformats.org/markup-compatibility/2006">
              <mc:Choice xmlns:v="urn:schemas-microsoft-com:vml" Requires="v">
                <p:oleObj spid="_x0000_s13722" name="Equation" r:id="rId7" imgW="1384300" imgH="457200" progId="Equation.3">
                  <p:embed/>
                </p:oleObj>
              </mc:Choice>
              <mc:Fallback>
                <p:oleObj name="Equation" r:id="rId7" imgW="1384300" imgH="4572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4752" y="4419600"/>
                        <a:ext cx="2312459" cy="762000"/>
                      </a:xfrm>
                      <a:prstGeom prst="rect">
                        <a:avLst/>
                      </a:prstGeom>
                      <a:noFill/>
                    </p:spPr>
                  </p:pic>
                </p:oleObj>
              </mc:Fallback>
            </mc:AlternateContent>
          </a:graphicData>
        </a:graphic>
      </p:graphicFrame>
    </p:spTree>
    <p:extLst>
      <p:ext uri="{BB962C8B-B14F-4D97-AF65-F5344CB8AC3E}">
        <p14:creationId xmlns:p14="http://schemas.microsoft.com/office/powerpoint/2010/main" val="196161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 Material properties</a:t>
            </a:r>
            <a:endParaRPr lang="en-US" dirty="0"/>
          </a:p>
        </p:txBody>
      </p:sp>
      <p:pic>
        <p:nvPicPr>
          <p:cNvPr id="5" name="Picture 4" descr="Mac:Users:nishiik:Desktop:Screen Shot 2015-04-08 at 4.08.5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79979"/>
            <a:ext cx="6148070" cy="3958821"/>
          </a:xfrm>
          <a:prstGeom prst="rect">
            <a:avLst/>
          </a:prstGeom>
          <a:noFill/>
          <a:ln>
            <a:noFill/>
          </a:ln>
        </p:spPr>
      </p:pic>
      <p:grpSp>
        <p:nvGrpSpPr>
          <p:cNvPr id="25" name="Group 24"/>
          <p:cNvGrpSpPr/>
          <p:nvPr/>
        </p:nvGrpSpPr>
        <p:grpSpPr>
          <a:xfrm>
            <a:off x="57414" y="4581435"/>
            <a:ext cx="2565638" cy="1200329"/>
            <a:chOff x="57414" y="4581435"/>
            <a:chExt cx="2565638" cy="1200329"/>
          </a:xfrm>
        </p:grpSpPr>
        <p:sp>
          <p:nvSpPr>
            <p:cNvPr id="10" name="TextBox 9"/>
            <p:cNvSpPr txBox="1"/>
            <p:nvPr/>
          </p:nvSpPr>
          <p:spPr>
            <a:xfrm>
              <a:off x="57414" y="4581435"/>
              <a:ext cx="2438400" cy="1200329"/>
            </a:xfrm>
            <a:prstGeom prst="rect">
              <a:avLst/>
            </a:prstGeom>
            <a:noFill/>
          </p:spPr>
          <p:txBody>
            <a:bodyPr wrap="square" rtlCol="0">
              <a:spAutoFit/>
            </a:bodyPr>
            <a:lstStyle/>
            <a:p>
              <a:r>
                <a:rPr lang="en-US" dirty="0" smtClean="0"/>
                <a:t>Calculated from density, viscosity, void ratio, and sinusoid geometry</a:t>
              </a:r>
              <a:endParaRPr lang="en-US" dirty="0"/>
            </a:p>
          </p:txBody>
        </p:sp>
        <p:cxnSp>
          <p:nvCxnSpPr>
            <p:cNvPr id="16" name="Straight Arrow Connector 15"/>
            <p:cNvCxnSpPr/>
            <p:nvPr/>
          </p:nvCxnSpPr>
          <p:spPr>
            <a:xfrm>
              <a:off x="2057400" y="5181600"/>
              <a:ext cx="5656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28154" y="5486402"/>
            <a:ext cx="5815446" cy="1193629"/>
            <a:chOff x="128154" y="5486402"/>
            <a:chExt cx="5815446" cy="1193629"/>
          </a:xfrm>
        </p:grpSpPr>
        <p:sp>
          <p:nvSpPr>
            <p:cNvPr id="9" name="TextBox 8"/>
            <p:cNvSpPr txBox="1"/>
            <p:nvPr/>
          </p:nvSpPr>
          <p:spPr>
            <a:xfrm>
              <a:off x="128154" y="6033700"/>
              <a:ext cx="5815446" cy="646331"/>
            </a:xfrm>
            <a:prstGeom prst="rect">
              <a:avLst/>
            </a:prstGeom>
            <a:noFill/>
          </p:spPr>
          <p:txBody>
            <a:bodyPr wrap="square" rtlCol="0">
              <a:spAutoFit/>
            </a:bodyPr>
            <a:lstStyle/>
            <a:p>
              <a:r>
                <a:rPr lang="en-US" dirty="0" smtClean="0"/>
                <a:t>From microscopy image analysis (segmentation of void and solid regions in </a:t>
              </a:r>
              <a:r>
                <a:rPr lang="en-US" dirty="0" err="1" smtClean="0"/>
                <a:t>decellularized</a:t>
              </a:r>
              <a:r>
                <a:rPr lang="en-US" dirty="0" smtClean="0"/>
                <a:t> liver)</a:t>
              </a:r>
              <a:endParaRPr lang="en-US" dirty="0"/>
            </a:p>
          </p:txBody>
        </p:sp>
        <p:cxnSp>
          <p:nvCxnSpPr>
            <p:cNvPr id="19" name="Straight Arrow Connector 18"/>
            <p:cNvCxnSpPr>
              <a:stCxn id="9" idx="0"/>
            </p:cNvCxnSpPr>
            <p:nvPr/>
          </p:nvCxnSpPr>
          <p:spPr>
            <a:xfrm flipV="1">
              <a:off x="3035877" y="5486402"/>
              <a:ext cx="316923" cy="5472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625889" y="5256441"/>
            <a:ext cx="2209800" cy="1423590"/>
            <a:chOff x="6625889" y="5256441"/>
            <a:chExt cx="2209800" cy="1423590"/>
          </a:xfrm>
        </p:grpSpPr>
        <p:sp>
          <p:nvSpPr>
            <p:cNvPr id="7" name="TextBox 6"/>
            <p:cNvSpPr txBox="1"/>
            <p:nvPr/>
          </p:nvSpPr>
          <p:spPr>
            <a:xfrm>
              <a:off x="6625889" y="5941367"/>
              <a:ext cx="2209800" cy="738664"/>
            </a:xfrm>
            <a:prstGeom prst="rect">
              <a:avLst/>
            </a:prstGeom>
            <a:noFill/>
          </p:spPr>
          <p:txBody>
            <a:bodyPr wrap="square" rtlCol="0">
              <a:spAutoFit/>
            </a:bodyPr>
            <a:lstStyle/>
            <a:p>
              <a:r>
                <a:rPr lang="en-US" sz="1400" dirty="0" err="1" smtClean="0"/>
                <a:t>Decellularized</a:t>
              </a:r>
              <a:r>
                <a:rPr lang="en-US" sz="1400" dirty="0" smtClean="0"/>
                <a:t> liver permeability is 5.6 times greater than native</a:t>
              </a:r>
              <a:endParaRPr lang="en-US" sz="1400" dirty="0"/>
            </a:p>
          </p:txBody>
        </p:sp>
        <p:cxnSp>
          <p:nvCxnSpPr>
            <p:cNvPr id="17" name="Straight Arrow Connector 16"/>
            <p:cNvCxnSpPr>
              <a:stCxn id="7" idx="0"/>
            </p:cNvCxnSpPr>
            <p:nvPr/>
          </p:nvCxnSpPr>
          <p:spPr>
            <a:xfrm flipH="1" flipV="1">
              <a:off x="7410480" y="5256441"/>
              <a:ext cx="320309" cy="684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0"/>
            </p:cNvCxnSpPr>
            <p:nvPr/>
          </p:nvCxnSpPr>
          <p:spPr>
            <a:xfrm flipV="1">
              <a:off x="7730789" y="5256441"/>
              <a:ext cx="346411" cy="684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57414" y="1832379"/>
            <a:ext cx="2509141" cy="3200400"/>
            <a:chOff x="57414" y="1832379"/>
            <a:chExt cx="2509141" cy="3200400"/>
          </a:xfrm>
        </p:grpSpPr>
        <p:cxnSp>
          <p:nvCxnSpPr>
            <p:cNvPr id="4" name="Straight Connector 3"/>
            <p:cNvCxnSpPr/>
            <p:nvPr/>
          </p:nvCxnSpPr>
          <p:spPr>
            <a:xfrm flipH="1">
              <a:off x="2362200" y="1832379"/>
              <a:ext cx="2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360468" y="5032779"/>
              <a:ext cx="20435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57414" y="1832379"/>
              <a:ext cx="2457186" cy="3200400"/>
              <a:chOff x="57414" y="1832379"/>
              <a:chExt cx="2457186" cy="3200400"/>
            </a:xfrm>
          </p:grpSpPr>
          <p:sp>
            <p:nvSpPr>
              <p:cNvPr id="6" name="TextBox 5"/>
              <p:cNvSpPr txBox="1"/>
              <p:nvPr/>
            </p:nvSpPr>
            <p:spPr>
              <a:xfrm>
                <a:off x="76200" y="2209800"/>
                <a:ext cx="2438400" cy="1477328"/>
              </a:xfrm>
              <a:prstGeom prst="rect">
                <a:avLst/>
              </a:prstGeom>
              <a:noFill/>
            </p:spPr>
            <p:txBody>
              <a:bodyPr wrap="square" rtlCol="0">
                <a:spAutoFit/>
              </a:bodyPr>
              <a:lstStyle/>
              <a:p>
                <a:r>
                  <a:rPr lang="en-US" dirty="0" smtClean="0"/>
                  <a:t>From previous micro-scale experiments on native and </a:t>
                </a:r>
                <a:r>
                  <a:rPr lang="en-US" dirty="0" err="1" smtClean="0"/>
                  <a:t>decell</a:t>
                </a:r>
                <a:r>
                  <a:rPr lang="en-US" dirty="0" smtClean="0"/>
                  <a:t> liver</a:t>
                </a:r>
                <a:endParaRPr lang="en-US" dirty="0"/>
              </a:p>
            </p:txBody>
          </p:sp>
          <p:cxnSp>
            <p:nvCxnSpPr>
              <p:cNvPr id="12" name="Straight Connector 11"/>
              <p:cNvCxnSpPr/>
              <p:nvPr/>
            </p:nvCxnSpPr>
            <p:spPr>
              <a:xfrm>
                <a:off x="2362200" y="1832379"/>
                <a:ext cx="0" cy="320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57400" y="2948464"/>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414" y="3687128"/>
                <a:ext cx="2282812" cy="646331"/>
              </a:xfrm>
              <a:prstGeom prst="rect">
                <a:avLst/>
              </a:prstGeom>
              <a:noFill/>
            </p:spPr>
            <p:txBody>
              <a:bodyPr wrap="square" rtlCol="0">
                <a:spAutoFit/>
              </a:bodyPr>
              <a:lstStyle/>
              <a:p>
                <a:r>
                  <a:rPr lang="en-US" sz="1200" dirty="0" smtClean="0"/>
                  <a:t>(Evans et al. (2013) </a:t>
                </a:r>
                <a:r>
                  <a:rPr lang="en-US" sz="1200" dirty="0" err="1" smtClean="0"/>
                  <a:t>Biomech</a:t>
                </a:r>
                <a:r>
                  <a:rPr lang="en-US" sz="1200" dirty="0" smtClean="0"/>
                  <a:t> Mod </a:t>
                </a:r>
                <a:r>
                  <a:rPr lang="en-US" sz="1200" dirty="0" err="1" smtClean="0"/>
                  <a:t>Mechanobiol</a:t>
                </a:r>
                <a:r>
                  <a:rPr lang="en-US" sz="1200" dirty="0" smtClean="0"/>
                  <a:t> 12(3) 569-580.)</a:t>
                </a:r>
                <a:endParaRPr lang="en-US" sz="1200" dirty="0"/>
              </a:p>
            </p:txBody>
          </p:sp>
        </p:grpSp>
      </p:grpSp>
    </p:spTree>
    <p:extLst>
      <p:ext uri="{BB962C8B-B14F-4D97-AF65-F5344CB8AC3E}">
        <p14:creationId xmlns:p14="http://schemas.microsoft.com/office/powerpoint/2010/main" val="7138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ars.els-cdn.com/content/image/1-s2.0-S1751616115004518-gr5_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0543"/>
          <a:stretch/>
        </p:blipFill>
        <p:spPr bwMode="auto">
          <a:xfrm>
            <a:off x="4915190" y="3431971"/>
            <a:ext cx="2248145" cy="25848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Boundary Conditions</a:t>
            </a:r>
            <a:endParaRPr lang="en-US" dirty="0"/>
          </a:p>
        </p:txBody>
      </p:sp>
      <p:grpSp>
        <p:nvGrpSpPr>
          <p:cNvPr id="7" name="Group 6"/>
          <p:cNvGrpSpPr/>
          <p:nvPr/>
        </p:nvGrpSpPr>
        <p:grpSpPr>
          <a:xfrm>
            <a:off x="6427274" y="5193268"/>
            <a:ext cx="2581958" cy="1140262"/>
            <a:chOff x="6427274" y="5193268"/>
            <a:chExt cx="2581958" cy="1140262"/>
          </a:xfrm>
        </p:grpSpPr>
        <p:sp>
          <p:nvSpPr>
            <p:cNvPr id="14" name="TextBox 13"/>
            <p:cNvSpPr txBox="1"/>
            <p:nvPr/>
          </p:nvSpPr>
          <p:spPr>
            <a:xfrm>
              <a:off x="7494074" y="5410200"/>
              <a:ext cx="1515158" cy="923330"/>
            </a:xfrm>
            <a:prstGeom prst="rect">
              <a:avLst/>
            </a:prstGeom>
            <a:noFill/>
          </p:spPr>
          <p:txBody>
            <a:bodyPr wrap="none" rtlCol="0">
              <a:spAutoFit/>
            </a:bodyPr>
            <a:lstStyle/>
            <a:p>
              <a:r>
                <a:rPr lang="en-US" dirty="0" smtClean="0"/>
                <a:t>CV surface</a:t>
              </a:r>
            </a:p>
            <a:p>
              <a:r>
                <a:rPr lang="en-US" dirty="0" smtClean="0"/>
                <a:t>pressure = 0</a:t>
              </a:r>
            </a:p>
            <a:p>
              <a:r>
                <a:rPr lang="en-US" dirty="0" smtClean="0"/>
                <a:t>(sink)</a:t>
              </a:r>
              <a:endParaRPr lang="en-US" dirty="0"/>
            </a:p>
          </p:txBody>
        </p:sp>
        <p:cxnSp>
          <p:nvCxnSpPr>
            <p:cNvPr id="15" name="Straight Arrow Connector 14"/>
            <p:cNvCxnSpPr/>
            <p:nvPr/>
          </p:nvCxnSpPr>
          <p:spPr>
            <a:xfrm flipH="1" flipV="1">
              <a:off x="6427274" y="5193268"/>
              <a:ext cx="1066800" cy="4918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rotWithShape="1">
          <a:blip r:embed="rId4"/>
          <a:srcRect l="44445" t="74303" r="42887"/>
          <a:stretch/>
        </p:blipFill>
        <p:spPr>
          <a:xfrm>
            <a:off x="4916879" y="3428051"/>
            <a:ext cx="536864" cy="621969"/>
          </a:xfrm>
          <a:prstGeom prst="rect">
            <a:avLst/>
          </a:prstGeom>
        </p:spPr>
      </p:pic>
      <p:grpSp>
        <p:nvGrpSpPr>
          <p:cNvPr id="8" name="Group 7"/>
          <p:cNvGrpSpPr/>
          <p:nvPr/>
        </p:nvGrpSpPr>
        <p:grpSpPr>
          <a:xfrm>
            <a:off x="5245929" y="1847671"/>
            <a:ext cx="2602671" cy="2571929"/>
            <a:chOff x="5245929" y="1847671"/>
            <a:chExt cx="2602671" cy="2571929"/>
          </a:xfrm>
        </p:grpSpPr>
        <p:sp>
          <p:nvSpPr>
            <p:cNvPr id="17" name="TextBox 16"/>
            <p:cNvSpPr txBox="1"/>
            <p:nvPr/>
          </p:nvSpPr>
          <p:spPr>
            <a:xfrm>
              <a:off x="5245929" y="1847671"/>
              <a:ext cx="2602671" cy="1200329"/>
            </a:xfrm>
            <a:prstGeom prst="rect">
              <a:avLst/>
            </a:prstGeom>
            <a:noFill/>
          </p:spPr>
          <p:txBody>
            <a:bodyPr wrap="square" rtlCol="0">
              <a:spAutoFit/>
            </a:bodyPr>
            <a:lstStyle/>
            <a:p>
              <a:r>
                <a:rPr lang="en-US" b="1" dirty="0"/>
                <a:t>T</a:t>
              </a:r>
              <a:r>
                <a:rPr lang="en-US" b="1" dirty="0" smtClean="0"/>
                <a:t>erminal PV pressure from EA model (magnitude above CV pressure)</a:t>
              </a:r>
              <a:endParaRPr lang="en-US" b="1" dirty="0"/>
            </a:p>
          </p:txBody>
        </p:sp>
        <p:cxnSp>
          <p:nvCxnSpPr>
            <p:cNvPr id="19" name="Straight Arrow Connector 18"/>
            <p:cNvCxnSpPr/>
            <p:nvPr/>
          </p:nvCxnSpPr>
          <p:spPr>
            <a:xfrm>
              <a:off x="6095999" y="3048000"/>
              <a:ext cx="1"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299312" y="4724400"/>
            <a:ext cx="4054327" cy="2164720"/>
            <a:chOff x="1299312" y="4724400"/>
            <a:chExt cx="4054327" cy="2164720"/>
          </a:xfrm>
        </p:grpSpPr>
        <p:sp>
          <p:nvSpPr>
            <p:cNvPr id="23" name="TextBox 22"/>
            <p:cNvSpPr txBox="1"/>
            <p:nvPr/>
          </p:nvSpPr>
          <p:spPr>
            <a:xfrm>
              <a:off x="1299312" y="5411792"/>
              <a:ext cx="2551029" cy="1477328"/>
            </a:xfrm>
            <a:prstGeom prst="rect">
              <a:avLst/>
            </a:prstGeom>
            <a:noFill/>
          </p:spPr>
          <p:txBody>
            <a:bodyPr wrap="square" rtlCol="0">
              <a:spAutoFit/>
            </a:bodyPr>
            <a:lstStyle/>
            <a:p>
              <a:r>
                <a:rPr lang="en-US" b="1" dirty="0" smtClean="0"/>
                <a:t>Pre-terminal PV pressure</a:t>
              </a:r>
            </a:p>
            <a:p>
              <a:r>
                <a:rPr lang="en-US" b="1" dirty="0" smtClean="0"/>
                <a:t>from EA model (varies along vessel length)</a:t>
              </a:r>
              <a:endParaRPr lang="en-US" b="1" dirty="0"/>
            </a:p>
          </p:txBody>
        </p:sp>
        <p:cxnSp>
          <p:nvCxnSpPr>
            <p:cNvPr id="31" name="Straight Arrow Connector 30"/>
            <p:cNvCxnSpPr>
              <a:stCxn id="23" idx="0"/>
            </p:cNvCxnSpPr>
            <p:nvPr/>
          </p:nvCxnSpPr>
          <p:spPr>
            <a:xfrm flipV="1">
              <a:off x="2574827" y="4724400"/>
              <a:ext cx="2778812" cy="687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5486400" y="4258266"/>
            <a:ext cx="3437988" cy="2447334"/>
            <a:chOff x="5486400" y="4258266"/>
            <a:chExt cx="3437988" cy="2447334"/>
          </a:xfrm>
        </p:grpSpPr>
        <p:sp>
          <p:nvSpPr>
            <p:cNvPr id="6" name="TextBox 5"/>
            <p:cNvSpPr txBox="1"/>
            <p:nvPr/>
          </p:nvSpPr>
          <p:spPr>
            <a:xfrm>
              <a:off x="7646474" y="4258266"/>
              <a:ext cx="1277914" cy="646331"/>
            </a:xfrm>
            <a:prstGeom prst="rect">
              <a:avLst/>
            </a:prstGeom>
            <a:noFill/>
          </p:spPr>
          <p:txBody>
            <a:bodyPr wrap="none" rtlCol="0">
              <a:spAutoFit/>
            </a:bodyPr>
            <a:lstStyle/>
            <a:p>
              <a:r>
                <a:rPr lang="en-US" dirty="0" smtClean="0"/>
                <a:t>Symmetry</a:t>
              </a:r>
            </a:p>
            <a:p>
              <a:r>
                <a:rPr lang="en-US" dirty="0" smtClean="0"/>
                <a:t>(X plane)</a:t>
              </a:r>
              <a:endParaRPr lang="en-US" dirty="0"/>
            </a:p>
          </p:txBody>
        </p:sp>
        <p:cxnSp>
          <p:nvCxnSpPr>
            <p:cNvPr id="9" name="Straight Arrow Connector 8"/>
            <p:cNvCxnSpPr>
              <a:stCxn id="6" idx="1"/>
            </p:cNvCxnSpPr>
            <p:nvPr/>
          </p:nvCxnSpPr>
          <p:spPr>
            <a:xfrm flipH="1" flipV="1">
              <a:off x="6705600" y="4442932"/>
              <a:ext cx="940874" cy="138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86400" y="6336268"/>
              <a:ext cx="2364750" cy="369332"/>
            </a:xfrm>
            <a:prstGeom prst="rect">
              <a:avLst/>
            </a:prstGeom>
            <a:noFill/>
          </p:spPr>
          <p:txBody>
            <a:bodyPr wrap="none" rtlCol="0">
              <a:spAutoFit/>
            </a:bodyPr>
            <a:lstStyle/>
            <a:p>
              <a:r>
                <a:rPr lang="en-US" dirty="0" smtClean="0"/>
                <a:t>Symmetry (Y plane)</a:t>
              </a:r>
              <a:endParaRPr lang="en-US" dirty="0"/>
            </a:p>
          </p:txBody>
        </p:sp>
        <p:cxnSp>
          <p:nvCxnSpPr>
            <p:cNvPr id="12" name="Straight Arrow Connector 11"/>
            <p:cNvCxnSpPr/>
            <p:nvPr/>
          </p:nvCxnSpPr>
          <p:spPr>
            <a:xfrm flipV="1">
              <a:off x="6039263" y="5498068"/>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8434" name="Picture 2" descr="http://ars.els-cdn.com/content/image/1-s2.0-S1751616115004518-gr5_lr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271" t="11464"/>
          <a:stretch/>
        </p:blipFill>
        <p:spPr bwMode="auto">
          <a:xfrm>
            <a:off x="386797" y="2063195"/>
            <a:ext cx="3908757" cy="262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30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Results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4381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6128" y="408372"/>
            <a:ext cx="8260672" cy="1039427"/>
          </a:xfrm>
        </p:spPr>
        <p:txBody>
          <a:bodyPr>
            <a:normAutofit fontScale="90000"/>
          </a:bodyPr>
          <a:lstStyle/>
          <a:p>
            <a:r>
              <a:rPr lang="en-US" dirty="0" smtClean="0"/>
              <a:t>experiments:</a:t>
            </a:r>
            <a:br>
              <a:rPr lang="en-US" dirty="0" smtClean="0"/>
            </a:br>
            <a:r>
              <a:rPr lang="en-US" dirty="0" smtClean="0"/>
              <a:t>Parenchymal fluid pressure (PFP)</a:t>
            </a:r>
            <a:endParaRPr lang="en-US" dirty="0"/>
          </a:p>
        </p:txBody>
      </p:sp>
      <p:sp>
        <p:nvSpPr>
          <p:cNvPr id="7" name="Text Placeholder 7"/>
          <p:cNvSpPr txBox="1">
            <a:spLocks/>
          </p:cNvSpPr>
          <p:nvPr/>
        </p:nvSpPr>
        <p:spPr>
          <a:xfrm>
            <a:off x="266700" y="1600201"/>
            <a:ext cx="4179666" cy="715355"/>
          </a:xfrm>
          <a:prstGeom prst="rect">
            <a:avLst/>
          </a:prstGeom>
          <a:solidFill>
            <a:schemeClr val="accent5"/>
          </a:solidFill>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smtClean="0">
                <a:solidFill>
                  <a:schemeClr val="bg1"/>
                </a:solidFill>
              </a:rPr>
              <a:t>Ex-Situ Measurements</a:t>
            </a:r>
            <a:endParaRPr lang="en-US" dirty="0">
              <a:solidFill>
                <a:schemeClr val="bg1"/>
              </a:solidFill>
            </a:endParaRPr>
          </a:p>
        </p:txBody>
      </p:sp>
      <p:sp>
        <p:nvSpPr>
          <p:cNvPr id="8" name="Text Placeholder 7"/>
          <p:cNvSpPr txBox="1">
            <a:spLocks/>
          </p:cNvSpPr>
          <p:nvPr/>
        </p:nvSpPr>
        <p:spPr>
          <a:xfrm>
            <a:off x="4724400" y="1595121"/>
            <a:ext cx="4179666" cy="715355"/>
          </a:xfrm>
          <a:prstGeom prst="rect">
            <a:avLst/>
          </a:prstGeom>
          <a:solidFill>
            <a:schemeClr val="accent5"/>
          </a:solidFill>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smtClean="0">
                <a:solidFill>
                  <a:schemeClr val="bg1"/>
                </a:solidFill>
              </a:rPr>
              <a:t>In-Situ Measurements</a:t>
            </a:r>
            <a:endParaRPr lang="en-US" dirty="0">
              <a:solidFill>
                <a:schemeClr val="bg1"/>
              </a:solidFill>
            </a:endParaRPr>
          </a:p>
        </p:txBody>
      </p:sp>
      <p:graphicFrame>
        <p:nvGraphicFramePr>
          <p:cNvPr id="9" name="Content Placeholder 8"/>
          <p:cNvGraphicFramePr>
            <a:graphicFrameLocks noGrp="1"/>
          </p:cNvGraphicFramePr>
          <p:nvPr>
            <p:ph sz="quarter" idx="1"/>
          </p:nvPr>
        </p:nvGraphicFramePr>
        <p:xfrm>
          <a:off x="4572002" y="3505200"/>
          <a:ext cx="4419599" cy="1645920"/>
        </p:xfrm>
        <a:graphic>
          <a:graphicData uri="http://schemas.openxmlformats.org/drawingml/2006/table">
            <a:tbl>
              <a:tblPr/>
              <a:tblGrid>
                <a:gridCol w="1440172"/>
                <a:gridCol w="2198154"/>
                <a:gridCol w="781273"/>
              </a:tblGrid>
              <a:tr h="182880">
                <a:tc>
                  <a:txBody>
                    <a:bodyPr/>
                    <a:lstStyle/>
                    <a:p>
                      <a:pPr marL="0" marR="0" algn="ctr">
                        <a:spcBef>
                          <a:spcPts val="0"/>
                        </a:spcBef>
                        <a:spcAft>
                          <a:spcPts val="0"/>
                        </a:spcAft>
                      </a:pPr>
                      <a:r>
                        <a:rPr lang="en-US" sz="1200" b="1" i="1" dirty="0">
                          <a:latin typeface="Times New Roman"/>
                          <a:ea typeface="Times New Roman"/>
                        </a:rPr>
                        <a:t>In-situ </a:t>
                      </a:r>
                      <a:r>
                        <a:rPr lang="en-US" sz="1200" b="1" dirty="0">
                          <a:latin typeface="Times New Roman"/>
                          <a:ea typeface="Times New Roman"/>
                        </a:rPr>
                        <a:t>Group</a:t>
                      </a:r>
                      <a:endParaRPr lang="en-US" sz="1200" dirty="0">
                        <a:latin typeface="Times New Roman"/>
                        <a:ea typeface="Times New Roman"/>
                      </a:endParaRPr>
                    </a:p>
                  </a:txBody>
                  <a:tcPr marL="62332" marR="623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i="1" dirty="0">
                          <a:latin typeface="Times New Roman"/>
                          <a:ea typeface="Times New Roman"/>
                        </a:rPr>
                        <a:t>Ex-situ </a:t>
                      </a:r>
                      <a:r>
                        <a:rPr lang="en-US" sz="1200" b="1" dirty="0">
                          <a:latin typeface="Times New Roman"/>
                          <a:ea typeface="Times New Roman"/>
                        </a:rPr>
                        <a:t>Group</a:t>
                      </a:r>
                      <a:endParaRPr lang="en-US" sz="1200" dirty="0">
                        <a:latin typeface="Times New Roman"/>
                        <a:ea typeface="Times New Roman"/>
                      </a:endParaRP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a:latin typeface="Times New Roman"/>
                          <a:ea typeface="Times New Roman"/>
                        </a:rPr>
                        <a:t>p-value</a:t>
                      </a:r>
                      <a:endParaRPr lang="en-US" sz="1200">
                        <a:latin typeface="Times New Roman"/>
                        <a:ea typeface="Times New Roman"/>
                      </a:endParaRP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rowSpan="8">
                  <a:txBody>
                    <a:bodyPr/>
                    <a:lstStyle/>
                    <a:p>
                      <a:pPr marL="0" marR="0" algn="ctr">
                        <a:spcBef>
                          <a:spcPts val="0"/>
                        </a:spcBef>
                        <a:spcAft>
                          <a:spcPts val="0"/>
                        </a:spcAft>
                      </a:pPr>
                      <a:r>
                        <a:rPr lang="en-US" sz="1200" dirty="0">
                          <a:latin typeface="Times New Roman"/>
                          <a:ea typeface="Times New Roman"/>
                        </a:rPr>
                        <a:t>Right lobe </a:t>
                      </a:r>
                      <a:r>
                        <a:rPr lang="en-US" sz="1200" i="1" dirty="0">
                          <a:latin typeface="Times New Roman"/>
                          <a:ea typeface="Times New Roman"/>
                        </a:rPr>
                        <a:t>in-situ</a:t>
                      </a:r>
                      <a:endParaRPr lang="en-US" sz="1200" dirty="0">
                        <a:latin typeface="Times New Roman"/>
                        <a:ea typeface="Times New Roman"/>
                      </a:endParaRPr>
                    </a:p>
                  </a:txBody>
                  <a:tcPr marL="62332" marR="623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200">
                          <a:latin typeface="Times New Roman"/>
                          <a:ea typeface="Times New Roman"/>
                        </a:rPr>
                        <a:t>Native </a:t>
                      </a:r>
                      <a:r>
                        <a:rPr lang="en-US" sz="1200" i="1">
                          <a:latin typeface="Times New Roman"/>
                          <a:ea typeface="Times New Roman"/>
                        </a:rPr>
                        <a:t>ex-situ</a:t>
                      </a:r>
                      <a:r>
                        <a:rPr lang="en-US" sz="1200">
                          <a:latin typeface="Times New Roman"/>
                          <a:ea typeface="Times New Roman"/>
                        </a:rPr>
                        <a:t>: 3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.372</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a:latin typeface="Times New Roman"/>
                          <a:ea typeface="Times New Roman"/>
                        </a:rPr>
                        <a:t>Native </a:t>
                      </a:r>
                      <a:r>
                        <a:rPr lang="en-US" sz="1200" i="1">
                          <a:latin typeface="Times New Roman"/>
                          <a:ea typeface="Times New Roman"/>
                        </a:rPr>
                        <a:t>ex-situ</a:t>
                      </a:r>
                      <a:r>
                        <a:rPr lang="en-US" sz="1200">
                          <a:latin typeface="Times New Roman"/>
                          <a:ea typeface="Times New Roman"/>
                        </a:rPr>
                        <a:t>: 6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  .002*</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a:latin typeface="Times New Roman"/>
                          <a:ea typeface="Times New Roman"/>
                        </a:rPr>
                        <a:t>Native </a:t>
                      </a:r>
                      <a:r>
                        <a:rPr lang="en-US" sz="1200" i="1">
                          <a:latin typeface="Times New Roman"/>
                          <a:ea typeface="Times New Roman"/>
                        </a:rPr>
                        <a:t>ex-situ</a:t>
                      </a:r>
                      <a:r>
                        <a:rPr lang="en-US" sz="1200">
                          <a:latin typeface="Times New Roman"/>
                          <a:ea typeface="Times New Roman"/>
                        </a:rPr>
                        <a:t>: 9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  .000*</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a:latin typeface="Times New Roman"/>
                          <a:ea typeface="Times New Roman"/>
                        </a:rPr>
                        <a:t>Native </a:t>
                      </a:r>
                      <a:r>
                        <a:rPr lang="en-US" sz="1200" i="1">
                          <a:latin typeface="Times New Roman"/>
                          <a:ea typeface="Times New Roman"/>
                        </a:rPr>
                        <a:t>ex-situ</a:t>
                      </a:r>
                      <a:r>
                        <a:rPr lang="en-US" sz="1200">
                          <a:latin typeface="Times New Roman"/>
                          <a:ea typeface="Times New Roman"/>
                        </a:rPr>
                        <a:t>: 12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  .000*</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a:latin typeface="Times New Roman"/>
                          <a:ea typeface="Times New Roman"/>
                        </a:rPr>
                        <a:t>Decellularized </a:t>
                      </a:r>
                      <a:r>
                        <a:rPr lang="en-US" sz="1200" i="1">
                          <a:latin typeface="Times New Roman"/>
                          <a:ea typeface="Times New Roman"/>
                        </a:rPr>
                        <a:t>ex-situ</a:t>
                      </a:r>
                      <a:r>
                        <a:rPr lang="en-US" sz="1200">
                          <a:latin typeface="Times New Roman"/>
                          <a:ea typeface="Times New Roman"/>
                        </a:rPr>
                        <a:t>: 3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  .034*</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a:latin typeface="Times New Roman"/>
                          <a:ea typeface="Times New Roman"/>
                        </a:rPr>
                        <a:t>Decellularized </a:t>
                      </a:r>
                      <a:r>
                        <a:rPr lang="en-US" sz="1200" i="1">
                          <a:latin typeface="Times New Roman"/>
                          <a:ea typeface="Times New Roman"/>
                        </a:rPr>
                        <a:t>ex-situ</a:t>
                      </a:r>
                      <a:r>
                        <a:rPr lang="en-US" sz="1200">
                          <a:latin typeface="Times New Roman"/>
                          <a:ea typeface="Times New Roman"/>
                        </a:rPr>
                        <a:t>: 6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.122</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a:latin typeface="Times New Roman"/>
                          <a:ea typeface="Times New Roman"/>
                        </a:rPr>
                        <a:t>Decellularized </a:t>
                      </a:r>
                      <a:r>
                        <a:rPr lang="en-US" sz="1200" i="1">
                          <a:latin typeface="Times New Roman"/>
                          <a:ea typeface="Times New Roman"/>
                        </a:rPr>
                        <a:t>ex-situ</a:t>
                      </a:r>
                      <a:r>
                        <a:rPr lang="en-US" sz="1200">
                          <a:latin typeface="Times New Roman"/>
                          <a:ea typeface="Times New Roman"/>
                        </a:rPr>
                        <a:t>: 9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latin typeface="Times New Roman"/>
                          <a:ea typeface="Times New Roman"/>
                        </a:rPr>
                        <a:t>.292</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vMerge="1">
                  <a:txBody>
                    <a:bodyPr/>
                    <a:lstStyle/>
                    <a:p>
                      <a:endParaRPr lang="en-US"/>
                    </a:p>
                  </a:txBody>
                  <a:tcPr/>
                </a:tc>
                <a:tc>
                  <a:txBody>
                    <a:bodyPr/>
                    <a:lstStyle/>
                    <a:p>
                      <a:pPr marL="0" marR="0" algn="just">
                        <a:spcBef>
                          <a:spcPts val="0"/>
                        </a:spcBef>
                        <a:spcAft>
                          <a:spcPts val="0"/>
                        </a:spcAft>
                      </a:pPr>
                      <a:r>
                        <a:rPr lang="en-US" sz="1200" dirty="0">
                          <a:latin typeface="Times New Roman"/>
                          <a:ea typeface="Times New Roman"/>
                        </a:rPr>
                        <a:t>Decellularized </a:t>
                      </a:r>
                      <a:r>
                        <a:rPr lang="en-US" sz="1200" i="1" dirty="0">
                          <a:latin typeface="Times New Roman"/>
                          <a:ea typeface="Times New Roman"/>
                        </a:rPr>
                        <a:t>ex-situ</a:t>
                      </a:r>
                      <a:r>
                        <a:rPr lang="en-US" sz="1200" dirty="0">
                          <a:latin typeface="Times New Roman"/>
                          <a:ea typeface="Times New Roman"/>
                        </a:rPr>
                        <a:t>: 12 ml/min</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latin typeface="Times New Roman"/>
                          <a:ea typeface="Times New Roman"/>
                        </a:rPr>
                        <a:t>.527</a:t>
                      </a:r>
                    </a:p>
                  </a:txBody>
                  <a:tcPr marL="62332" marR="62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Content Placeholder 12"/>
          <p:cNvSpPr txBox="1">
            <a:spLocks/>
          </p:cNvSpPr>
          <p:nvPr/>
        </p:nvSpPr>
        <p:spPr>
          <a:xfrm>
            <a:off x="4648200" y="2590800"/>
            <a:ext cx="4038600" cy="3806952"/>
          </a:xfrm>
          <a:prstGeom prst="rect">
            <a:avLst/>
          </a:prstGeom>
        </p:spPr>
        <p:txBody>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mtClean="0"/>
              <a:t>PFP: </a:t>
            </a:r>
            <a:r>
              <a:rPr lang="en-US" smtClean="0">
                <a:latin typeface="Arial" pitchFamily="34" charset="0"/>
                <a:cs typeface="Arial" pitchFamily="34" charset="0"/>
              </a:rPr>
              <a:t>2.86 ± 1.04 mmHg</a:t>
            </a:r>
            <a:endParaRPr lang="en-US" dirty="0">
              <a:latin typeface="Arial" pitchFamily="34" charset="0"/>
              <a:cs typeface="Arial" pitchFamily="34" charset="0"/>
            </a:endParaRPr>
          </a:p>
        </p:txBody>
      </p:sp>
      <p:pic>
        <p:nvPicPr>
          <p:cNvPr id="11" name="Picture 10" descr="Figure1.jpg"/>
          <p:cNvPicPr/>
          <p:nvPr/>
        </p:nvPicPr>
        <p:blipFill>
          <a:blip r:embed="rId3" cstate="print"/>
          <a:stretch>
            <a:fillRect/>
          </a:stretch>
        </p:blipFill>
        <p:spPr>
          <a:xfrm>
            <a:off x="152400" y="2895600"/>
            <a:ext cx="4343400" cy="2743200"/>
          </a:xfrm>
          <a:prstGeom prst="rect">
            <a:avLst/>
          </a:prstGeom>
          <a:ln>
            <a:solidFill>
              <a:schemeClr val="tx1"/>
            </a:solidFill>
          </a:ln>
        </p:spPr>
      </p:pic>
      <p:sp>
        <p:nvSpPr>
          <p:cNvPr id="12" name="TextBox 11"/>
          <p:cNvSpPr txBox="1"/>
          <p:nvPr/>
        </p:nvSpPr>
        <p:spPr>
          <a:xfrm>
            <a:off x="1314922" y="5985413"/>
            <a:ext cx="6457478" cy="584775"/>
          </a:xfrm>
          <a:prstGeom prst="rect">
            <a:avLst/>
          </a:prstGeom>
          <a:noFill/>
          <a:ln>
            <a:solidFill>
              <a:schemeClr val="accent1">
                <a:shade val="95000"/>
                <a:satMod val="105000"/>
              </a:schemeClr>
            </a:solidFill>
          </a:ln>
        </p:spPr>
        <p:txBody>
          <a:bodyPr wrap="square" rtlCol="0">
            <a:spAutoFit/>
          </a:bodyPr>
          <a:lstStyle/>
          <a:p>
            <a:pPr algn="ctr"/>
            <a:r>
              <a:rPr lang="en-US" sz="1600" b="1" dirty="0" smtClean="0">
                <a:solidFill>
                  <a:schemeClr val="accent1"/>
                </a:solidFill>
              </a:rPr>
              <a:t>Linear correlation between PFP and flow rate.</a:t>
            </a:r>
          </a:p>
          <a:p>
            <a:pPr algn="ctr"/>
            <a:r>
              <a:rPr lang="en-US" sz="1600" b="1" dirty="0" err="1" smtClean="0">
                <a:solidFill>
                  <a:schemeClr val="accent1"/>
                </a:solidFill>
              </a:rPr>
              <a:t>Decellularized</a:t>
            </a:r>
            <a:r>
              <a:rPr lang="en-US" sz="1600" b="1" dirty="0" smtClean="0">
                <a:solidFill>
                  <a:schemeClr val="accent1"/>
                </a:solidFill>
              </a:rPr>
              <a:t> liver PFP is </a:t>
            </a:r>
            <a:r>
              <a:rPr lang="en-US" sz="1600" b="1" u="sng" dirty="0" smtClean="0">
                <a:solidFill>
                  <a:schemeClr val="accent1"/>
                </a:solidFill>
              </a:rPr>
              <a:t>lower</a:t>
            </a:r>
            <a:r>
              <a:rPr lang="en-US" sz="1600" b="1" dirty="0" smtClean="0">
                <a:solidFill>
                  <a:schemeClr val="accent1"/>
                </a:solidFill>
              </a:rPr>
              <a:t> than its native counterpart.</a:t>
            </a:r>
            <a:endParaRPr lang="en-US" sz="1600" dirty="0" smtClean="0">
              <a:solidFill>
                <a:schemeClr val="accent1"/>
              </a:solidFill>
            </a:endParaRPr>
          </a:p>
        </p:txBody>
      </p:sp>
    </p:spTree>
    <p:extLst>
      <p:ext uri="{BB962C8B-B14F-4D97-AF65-F5344CB8AC3E}">
        <p14:creationId xmlns:p14="http://schemas.microsoft.com/office/powerpoint/2010/main" val="275663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408372"/>
            <a:ext cx="8413072" cy="1039427"/>
          </a:xfrm>
        </p:spPr>
        <p:txBody>
          <a:bodyPr>
            <a:noAutofit/>
          </a:bodyPr>
          <a:lstStyle/>
          <a:p>
            <a:r>
              <a:rPr lang="en-US" sz="2800" dirty="0" smtClean="0"/>
              <a:t>Tissue Scale Model of Lobule perfusion: </a:t>
            </a:r>
            <a:r>
              <a:rPr lang="en-US" sz="2800" dirty="0"/>
              <a:t/>
            </a:r>
            <a:br>
              <a:rPr lang="en-US" sz="2800" dirty="0"/>
            </a:br>
            <a:r>
              <a:rPr lang="en-US" sz="2800" dirty="0" smtClean="0"/>
              <a:t>Results for </a:t>
            </a:r>
            <a:r>
              <a:rPr lang="en-US" sz="2800" b="1" dirty="0" smtClean="0"/>
              <a:t>native liver</a:t>
            </a:r>
            <a:endParaRPr lang="en-US" sz="2800" b="1" dirty="0"/>
          </a:p>
        </p:txBody>
      </p:sp>
      <p:sp>
        <p:nvSpPr>
          <p:cNvPr id="5" name="TextBox 4"/>
          <p:cNvSpPr txBox="1"/>
          <p:nvPr/>
        </p:nvSpPr>
        <p:spPr>
          <a:xfrm>
            <a:off x="1295400" y="6172200"/>
            <a:ext cx="6553200" cy="584775"/>
          </a:xfrm>
          <a:prstGeom prst="rect">
            <a:avLst/>
          </a:prstGeom>
          <a:noFill/>
          <a:ln>
            <a:solidFill>
              <a:schemeClr val="accent1">
                <a:shade val="95000"/>
                <a:satMod val="105000"/>
              </a:schemeClr>
            </a:solidFill>
          </a:ln>
        </p:spPr>
        <p:txBody>
          <a:bodyPr wrap="square" rtlCol="0">
            <a:spAutoFit/>
          </a:bodyPr>
          <a:lstStyle/>
          <a:p>
            <a:pPr algn="ctr"/>
            <a:r>
              <a:rPr lang="en-US" sz="1600" b="1" dirty="0" smtClean="0">
                <a:solidFill>
                  <a:schemeClr val="accent1"/>
                </a:solidFill>
              </a:rPr>
              <a:t>Fluid velocities highest near vascular inlet/outlet channels.</a:t>
            </a:r>
          </a:p>
          <a:p>
            <a:pPr algn="ctr"/>
            <a:r>
              <a:rPr lang="en-US" sz="1600" b="1" dirty="0" smtClean="0">
                <a:solidFill>
                  <a:schemeClr val="accent1"/>
                </a:solidFill>
              </a:rPr>
              <a:t>Pressure shows sigmoidal decrease from inlet to outlet.</a:t>
            </a:r>
          </a:p>
        </p:txBody>
      </p:sp>
      <p:cxnSp>
        <p:nvCxnSpPr>
          <p:cNvPr id="3" name="Straight Connector 2"/>
          <p:cNvCxnSpPr/>
          <p:nvPr/>
        </p:nvCxnSpPr>
        <p:spPr>
          <a:xfrm>
            <a:off x="1905000" y="1804759"/>
            <a:ext cx="38100" cy="1014641"/>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79818" y="1911927"/>
            <a:ext cx="20782" cy="910937"/>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74973" y="1870364"/>
            <a:ext cx="31172" cy="949036"/>
          </a:xfrm>
          <a:prstGeom prst="line">
            <a:avLst/>
          </a:prstGeom>
          <a:ln w="15875">
            <a:solidFill>
              <a:srgbClr val="FFFF00"/>
            </a:solidFill>
            <a:prstDash val="dash"/>
          </a:ln>
        </p:spPr>
        <p:style>
          <a:lnRef idx="1">
            <a:schemeClr val="accent1"/>
          </a:lnRef>
          <a:fillRef idx="0">
            <a:schemeClr val="accent1"/>
          </a:fillRef>
          <a:effectRef idx="0">
            <a:schemeClr val="accent1"/>
          </a:effectRef>
          <a:fontRef idx="minor">
            <a:schemeClr val="tx1"/>
          </a:fontRef>
        </p:style>
      </p:cxnSp>
      <p:pic>
        <p:nvPicPr>
          <p:cNvPr id="21506" name="Picture 2" descr="http://ars.els-cdn.com/content/image/1-s2.0-S1751616115004518-gr8_lr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070" y="1690562"/>
            <a:ext cx="7848600" cy="43633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119446" y="4267200"/>
            <a:ext cx="1558440" cy="307777"/>
          </a:xfrm>
          <a:prstGeom prst="rect">
            <a:avLst/>
          </a:prstGeom>
          <a:noFill/>
        </p:spPr>
        <p:txBody>
          <a:bodyPr wrap="none" rtlCol="0">
            <a:spAutoFit/>
          </a:bodyPr>
          <a:lstStyle/>
          <a:p>
            <a:r>
              <a:rPr lang="en-US" sz="1400" dirty="0" err="1" smtClean="0"/>
              <a:t>avg</a:t>
            </a:r>
            <a:r>
              <a:rPr lang="en-US" sz="1400" dirty="0" smtClean="0"/>
              <a:t> = 609 </a:t>
            </a:r>
            <a:r>
              <a:rPr lang="el-GR" sz="1400" dirty="0" smtClean="0">
                <a:cs typeface="Times"/>
              </a:rPr>
              <a:t>μ</a:t>
            </a:r>
            <a:r>
              <a:rPr lang="en-US" sz="1400" dirty="0" smtClean="0">
                <a:cs typeface="Times"/>
              </a:rPr>
              <a:t>m/s</a:t>
            </a:r>
            <a:r>
              <a:rPr lang="en-US" sz="1400" dirty="0" smtClean="0"/>
              <a:t> </a:t>
            </a:r>
            <a:endParaRPr lang="en-US" sz="1400" dirty="0"/>
          </a:p>
        </p:txBody>
      </p:sp>
      <p:sp>
        <p:nvSpPr>
          <p:cNvPr id="11" name="TextBox 10"/>
          <p:cNvSpPr txBox="1"/>
          <p:nvPr/>
        </p:nvSpPr>
        <p:spPr>
          <a:xfrm>
            <a:off x="3951376" y="4188023"/>
            <a:ext cx="1763624" cy="307777"/>
          </a:xfrm>
          <a:prstGeom prst="rect">
            <a:avLst/>
          </a:prstGeom>
          <a:noFill/>
        </p:spPr>
        <p:txBody>
          <a:bodyPr wrap="none" rtlCol="0">
            <a:spAutoFit/>
          </a:bodyPr>
          <a:lstStyle/>
          <a:p>
            <a:r>
              <a:rPr lang="en-US" sz="1400" dirty="0" err="1" smtClean="0"/>
              <a:t>avg</a:t>
            </a:r>
            <a:r>
              <a:rPr lang="en-US" sz="1400" dirty="0" smtClean="0"/>
              <a:t> = 10.2 mmHg </a:t>
            </a:r>
          </a:p>
        </p:txBody>
      </p:sp>
      <p:sp>
        <p:nvSpPr>
          <p:cNvPr id="12" name="TextBox 11"/>
          <p:cNvSpPr txBox="1"/>
          <p:nvPr/>
        </p:nvSpPr>
        <p:spPr>
          <a:xfrm>
            <a:off x="6705600" y="4188022"/>
            <a:ext cx="1361270" cy="307777"/>
          </a:xfrm>
          <a:prstGeom prst="rect">
            <a:avLst/>
          </a:prstGeom>
          <a:noFill/>
        </p:spPr>
        <p:txBody>
          <a:bodyPr wrap="none" rtlCol="0">
            <a:spAutoFit/>
          </a:bodyPr>
          <a:lstStyle/>
          <a:p>
            <a:r>
              <a:rPr lang="en-US" sz="1400" dirty="0" err="1" smtClean="0"/>
              <a:t>avg</a:t>
            </a:r>
            <a:r>
              <a:rPr lang="en-US" sz="1400" dirty="0" smtClean="0"/>
              <a:t> = 7.2 </a:t>
            </a:r>
            <a:r>
              <a:rPr lang="el-GR" sz="1400" dirty="0" smtClean="0">
                <a:cs typeface="Times"/>
              </a:rPr>
              <a:t>μ</a:t>
            </a:r>
            <a:r>
              <a:rPr lang="en-US" sz="1400" dirty="0" smtClean="0">
                <a:cs typeface="Times"/>
              </a:rPr>
              <a:t>m</a:t>
            </a:r>
            <a:r>
              <a:rPr lang="en-US" sz="1400" dirty="0" smtClean="0"/>
              <a:t> </a:t>
            </a:r>
            <a:endParaRPr lang="en-US" sz="1400" dirty="0"/>
          </a:p>
        </p:txBody>
      </p:sp>
      <p:cxnSp>
        <p:nvCxnSpPr>
          <p:cNvPr id="14" name="Straight Connector 13"/>
          <p:cNvCxnSpPr/>
          <p:nvPr/>
        </p:nvCxnSpPr>
        <p:spPr>
          <a:xfrm>
            <a:off x="1942603" y="2133600"/>
            <a:ext cx="1" cy="821871"/>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648200" y="2133600"/>
            <a:ext cx="1" cy="83820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59782" y="2133600"/>
            <a:ext cx="0" cy="821871"/>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67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408372"/>
            <a:ext cx="8458200" cy="1039427"/>
          </a:xfrm>
        </p:spPr>
        <p:txBody>
          <a:bodyPr>
            <a:noAutofit/>
          </a:bodyPr>
          <a:lstStyle/>
          <a:p>
            <a:r>
              <a:rPr lang="en-US" sz="2800" dirty="0" smtClean="0"/>
              <a:t>Tissue Scale Model of Lobule perfusion: </a:t>
            </a:r>
            <a:r>
              <a:rPr lang="en-US" sz="2800" dirty="0"/>
              <a:t/>
            </a:r>
            <a:br>
              <a:rPr lang="en-US" sz="2800" dirty="0"/>
            </a:br>
            <a:r>
              <a:rPr lang="en-US" sz="2800" dirty="0" smtClean="0"/>
              <a:t>Results for </a:t>
            </a:r>
            <a:r>
              <a:rPr lang="en-US" sz="2800" b="1" dirty="0" err="1" smtClean="0"/>
              <a:t>decellularized</a:t>
            </a:r>
            <a:r>
              <a:rPr lang="en-US" sz="2800" b="1" dirty="0" smtClean="0"/>
              <a:t> liver</a:t>
            </a:r>
            <a:endParaRPr lang="en-US" sz="2800" b="1" dirty="0"/>
          </a:p>
        </p:txBody>
      </p:sp>
      <p:sp>
        <p:nvSpPr>
          <p:cNvPr id="16" name="TextBox 15"/>
          <p:cNvSpPr txBox="1"/>
          <p:nvPr/>
        </p:nvSpPr>
        <p:spPr>
          <a:xfrm>
            <a:off x="381000" y="6324600"/>
            <a:ext cx="8382000" cy="338554"/>
          </a:xfrm>
          <a:prstGeom prst="rect">
            <a:avLst/>
          </a:prstGeom>
          <a:noFill/>
          <a:ln>
            <a:solidFill>
              <a:schemeClr val="accent1">
                <a:shade val="95000"/>
                <a:satMod val="105000"/>
              </a:schemeClr>
            </a:solidFill>
          </a:ln>
        </p:spPr>
        <p:txBody>
          <a:bodyPr wrap="square" rtlCol="0">
            <a:spAutoFit/>
          </a:bodyPr>
          <a:lstStyle/>
          <a:p>
            <a:pPr algn="ctr"/>
            <a:r>
              <a:rPr lang="en-US" sz="1600" b="1" dirty="0" smtClean="0">
                <a:solidFill>
                  <a:schemeClr val="accent1"/>
                </a:solidFill>
              </a:rPr>
              <a:t>Same trends, but much lower pressures</a:t>
            </a:r>
          </a:p>
        </p:txBody>
      </p:sp>
      <p:pic>
        <p:nvPicPr>
          <p:cNvPr id="23554" name="Picture 2" descr="http://ars.els-cdn.com/content/image/1-s2.0-S1751616115004518-gr9_l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786" y="1676400"/>
            <a:ext cx="7788214" cy="44416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205976" y="4267200"/>
            <a:ext cx="1558440" cy="307777"/>
          </a:xfrm>
          <a:prstGeom prst="rect">
            <a:avLst/>
          </a:prstGeom>
          <a:noFill/>
        </p:spPr>
        <p:txBody>
          <a:bodyPr wrap="none" rtlCol="0">
            <a:spAutoFit/>
          </a:bodyPr>
          <a:lstStyle/>
          <a:p>
            <a:r>
              <a:rPr lang="en-US" sz="1400" dirty="0" err="1" smtClean="0"/>
              <a:t>avg</a:t>
            </a:r>
            <a:r>
              <a:rPr lang="en-US" sz="1400" dirty="0" smtClean="0"/>
              <a:t> = 618 </a:t>
            </a:r>
            <a:r>
              <a:rPr lang="el-GR" sz="1400" dirty="0" smtClean="0">
                <a:cs typeface="Times"/>
              </a:rPr>
              <a:t>μ</a:t>
            </a:r>
            <a:r>
              <a:rPr lang="en-US" sz="1400" dirty="0" smtClean="0">
                <a:cs typeface="Times"/>
              </a:rPr>
              <a:t>m/s</a:t>
            </a:r>
            <a:r>
              <a:rPr lang="en-US" sz="1400" dirty="0" smtClean="0"/>
              <a:t> </a:t>
            </a:r>
            <a:endParaRPr lang="en-US" sz="1400" dirty="0"/>
          </a:p>
        </p:txBody>
      </p:sp>
      <p:sp>
        <p:nvSpPr>
          <p:cNvPr id="14" name="TextBox 13"/>
          <p:cNvSpPr txBox="1"/>
          <p:nvPr/>
        </p:nvSpPr>
        <p:spPr>
          <a:xfrm>
            <a:off x="4037906" y="4188023"/>
            <a:ext cx="1763624" cy="307777"/>
          </a:xfrm>
          <a:prstGeom prst="rect">
            <a:avLst/>
          </a:prstGeom>
          <a:noFill/>
        </p:spPr>
        <p:txBody>
          <a:bodyPr wrap="none" rtlCol="0">
            <a:spAutoFit/>
          </a:bodyPr>
          <a:lstStyle/>
          <a:p>
            <a:r>
              <a:rPr lang="en-US" sz="1400" dirty="0" err="1" smtClean="0"/>
              <a:t>avg</a:t>
            </a:r>
            <a:r>
              <a:rPr lang="en-US" sz="1400" dirty="0" smtClean="0"/>
              <a:t> = 1.89 mmHg </a:t>
            </a:r>
          </a:p>
        </p:txBody>
      </p:sp>
      <p:sp>
        <p:nvSpPr>
          <p:cNvPr id="15" name="TextBox 14"/>
          <p:cNvSpPr txBox="1"/>
          <p:nvPr/>
        </p:nvSpPr>
        <p:spPr>
          <a:xfrm>
            <a:off x="6792130" y="4188022"/>
            <a:ext cx="1361270" cy="307777"/>
          </a:xfrm>
          <a:prstGeom prst="rect">
            <a:avLst/>
          </a:prstGeom>
          <a:noFill/>
        </p:spPr>
        <p:txBody>
          <a:bodyPr wrap="none" rtlCol="0">
            <a:spAutoFit/>
          </a:bodyPr>
          <a:lstStyle/>
          <a:p>
            <a:r>
              <a:rPr lang="en-US" sz="1400" dirty="0" err="1" smtClean="0"/>
              <a:t>avg</a:t>
            </a:r>
            <a:r>
              <a:rPr lang="en-US" sz="1400" dirty="0" smtClean="0"/>
              <a:t> = 6.3 </a:t>
            </a:r>
            <a:r>
              <a:rPr lang="el-GR" sz="1400" dirty="0" smtClean="0">
                <a:cs typeface="Times"/>
              </a:rPr>
              <a:t>μ</a:t>
            </a:r>
            <a:r>
              <a:rPr lang="en-US" sz="1400" dirty="0" smtClean="0">
                <a:cs typeface="Times"/>
              </a:rPr>
              <a:t>m</a:t>
            </a:r>
            <a:r>
              <a:rPr lang="en-US" sz="1400" dirty="0" smtClean="0"/>
              <a:t> </a:t>
            </a:r>
            <a:endParaRPr lang="en-US" sz="1400" dirty="0"/>
          </a:p>
        </p:txBody>
      </p:sp>
      <p:cxnSp>
        <p:nvCxnSpPr>
          <p:cNvPr id="17" name="Straight Connector 16"/>
          <p:cNvCxnSpPr/>
          <p:nvPr/>
        </p:nvCxnSpPr>
        <p:spPr>
          <a:xfrm>
            <a:off x="2029133" y="2133600"/>
            <a:ext cx="1" cy="821871"/>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734730" y="2133600"/>
            <a:ext cx="1" cy="83820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46312" y="2133600"/>
            <a:ext cx="0" cy="821871"/>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5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validating</a:t>
            </a:r>
            <a:r>
              <a:rPr lang="en-US" dirty="0" smtClean="0"/>
              <a:t> the tissue scale </a:t>
            </a:r>
            <a:br>
              <a:rPr lang="en-US" dirty="0" smtClean="0"/>
            </a:br>
            <a:r>
              <a:rPr lang="en-US" dirty="0" smtClean="0"/>
              <a:t>FE model output</a:t>
            </a:r>
            <a:endParaRPr lang="en-US" b="1" dirty="0"/>
          </a:p>
        </p:txBody>
      </p:sp>
      <p:sp>
        <p:nvSpPr>
          <p:cNvPr id="3" name="Content Placeholder 2"/>
          <p:cNvSpPr>
            <a:spLocks noGrp="1"/>
          </p:cNvSpPr>
          <p:nvPr>
            <p:ph idx="1"/>
          </p:nvPr>
        </p:nvSpPr>
        <p:spPr>
          <a:xfrm>
            <a:off x="152400" y="1728354"/>
            <a:ext cx="4191000" cy="4977245"/>
          </a:xfrm>
          <a:ln>
            <a:solidFill>
              <a:schemeClr val="accent1">
                <a:shade val="50000"/>
              </a:schemeClr>
            </a:solidFill>
          </a:ln>
        </p:spPr>
        <p:txBody>
          <a:bodyPr>
            <a:normAutofit/>
          </a:bodyPr>
          <a:lstStyle/>
          <a:p>
            <a:pPr marL="114300" indent="0">
              <a:buNone/>
            </a:pPr>
            <a:r>
              <a:rPr lang="en-US" b="1" i="1" dirty="0" smtClean="0"/>
              <a:t>Experimental </a:t>
            </a:r>
            <a:r>
              <a:rPr lang="en-US" b="1" dirty="0" smtClean="0"/>
              <a:t>Perfusion Rates:</a:t>
            </a:r>
            <a:endParaRPr lang="en-US" sz="2000" dirty="0" smtClean="0"/>
          </a:p>
          <a:p>
            <a:r>
              <a:rPr lang="en-US" sz="2000" dirty="0" smtClean="0"/>
              <a:t>Average FE model pore fluid pressure compared with measured PFP</a:t>
            </a:r>
          </a:p>
          <a:p>
            <a:pPr marL="114300" indent="0">
              <a:buNone/>
            </a:pPr>
            <a:endParaRPr lang="en-US" sz="2000" dirty="0"/>
          </a:p>
        </p:txBody>
      </p:sp>
      <p:pic>
        <p:nvPicPr>
          <p:cNvPr id="5" name="Picture 4"/>
          <p:cNvPicPr>
            <a:picLocks noChangeAspect="1"/>
          </p:cNvPicPr>
          <p:nvPr/>
        </p:nvPicPr>
        <p:blipFill rotWithShape="1">
          <a:blip r:embed="rId3"/>
          <a:srcRect l="8287" r="2661" b="10851"/>
          <a:stretch/>
        </p:blipFill>
        <p:spPr>
          <a:xfrm>
            <a:off x="701854" y="3813464"/>
            <a:ext cx="3498273" cy="2147176"/>
          </a:xfrm>
          <a:prstGeom prst="rect">
            <a:avLst/>
          </a:prstGeom>
        </p:spPr>
      </p:pic>
      <p:sp>
        <p:nvSpPr>
          <p:cNvPr id="6" name="Content Placeholder 2"/>
          <p:cNvSpPr txBox="1">
            <a:spLocks/>
          </p:cNvSpPr>
          <p:nvPr/>
        </p:nvSpPr>
        <p:spPr>
          <a:xfrm>
            <a:off x="4724400" y="1752600"/>
            <a:ext cx="4267200" cy="2362200"/>
          </a:xfrm>
          <a:prstGeom prst="rect">
            <a:avLst/>
          </a:prstGeom>
          <a:ln>
            <a:solidFill>
              <a:schemeClr val="accent1">
                <a:shade val="50000"/>
              </a:schemeClr>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b="1" i="1" dirty="0" smtClean="0"/>
              <a:t>Physiological </a:t>
            </a:r>
            <a:r>
              <a:rPr lang="en-US" b="1" dirty="0" smtClean="0"/>
              <a:t>Perfusion:</a:t>
            </a:r>
            <a:endParaRPr lang="en-US" sz="2000" dirty="0" smtClean="0"/>
          </a:p>
          <a:p>
            <a:r>
              <a:rPr lang="en-US" sz="2000" dirty="0" err="1" smtClean="0"/>
              <a:t>Averge</a:t>
            </a:r>
            <a:r>
              <a:rPr lang="en-US" sz="2000" dirty="0" smtClean="0"/>
              <a:t> pore fluid velocity (native model) = </a:t>
            </a:r>
            <a:r>
              <a:rPr lang="en-US" sz="2000" b="1" dirty="0" smtClean="0"/>
              <a:t>278 </a:t>
            </a:r>
            <a:r>
              <a:rPr lang="el-GR" sz="2000" b="1" dirty="0" smtClean="0">
                <a:cs typeface="Times"/>
              </a:rPr>
              <a:t>μ</a:t>
            </a:r>
            <a:r>
              <a:rPr lang="en-US" sz="2000" b="1" dirty="0" smtClean="0">
                <a:cs typeface="Times"/>
              </a:rPr>
              <a:t>m/s</a:t>
            </a:r>
          </a:p>
          <a:p>
            <a:r>
              <a:rPr lang="en-US" sz="2000" dirty="0" smtClean="0">
                <a:cs typeface="Times"/>
              </a:rPr>
              <a:t>M</a:t>
            </a:r>
            <a:r>
              <a:rPr lang="en-US" sz="2000" dirty="0" smtClean="0"/>
              <a:t>easured plasma velocity in rat sinusoids  = </a:t>
            </a:r>
            <a:r>
              <a:rPr lang="en-US" sz="2000" b="1" dirty="0" smtClean="0"/>
              <a:t>100-750 </a:t>
            </a:r>
            <a:r>
              <a:rPr lang="el-GR" sz="2000" b="1" dirty="0">
                <a:cs typeface="Times"/>
              </a:rPr>
              <a:t>μ</a:t>
            </a:r>
            <a:r>
              <a:rPr lang="en-US" sz="2000" b="1" dirty="0">
                <a:cs typeface="Times"/>
              </a:rPr>
              <a:t>m/s</a:t>
            </a:r>
          </a:p>
          <a:p>
            <a:pPr marL="114300" indent="0">
              <a:buNone/>
            </a:pPr>
            <a:r>
              <a:rPr lang="en-US" sz="2000" b="1" dirty="0"/>
              <a:t> </a:t>
            </a:r>
            <a:r>
              <a:rPr lang="en-US" sz="2000" b="1" dirty="0" smtClean="0"/>
              <a:t> </a:t>
            </a:r>
            <a:r>
              <a:rPr lang="en-US" sz="1200" b="1" dirty="0" smtClean="0"/>
              <a:t> </a:t>
            </a:r>
            <a:r>
              <a:rPr lang="en-US" sz="1200" b="1" dirty="0"/>
              <a:t>(</a:t>
            </a:r>
            <a:r>
              <a:rPr lang="en-US" sz="1200" b="1" dirty="0" smtClean="0"/>
              <a:t>Koo and Liang (1979) J </a:t>
            </a:r>
            <a:r>
              <a:rPr lang="en-US" sz="1200" b="1" dirty="0" err="1" smtClean="0"/>
              <a:t>Physiol</a:t>
            </a:r>
            <a:r>
              <a:rPr lang="en-US" sz="1200" b="1" dirty="0" smtClean="0"/>
              <a:t> 295, 191-199)</a:t>
            </a:r>
            <a:endParaRPr lang="en-US" sz="1200" b="1" dirty="0"/>
          </a:p>
        </p:txBody>
      </p:sp>
      <p:sp>
        <p:nvSpPr>
          <p:cNvPr id="4" name="TextBox 3"/>
          <p:cNvSpPr txBox="1"/>
          <p:nvPr/>
        </p:nvSpPr>
        <p:spPr>
          <a:xfrm>
            <a:off x="1333710" y="6260068"/>
            <a:ext cx="2339102" cy="369332"/>
          </a:xfrm>
          <a:prstGeom prst="rect">
            <a:avLst/>
          </a:prstGeom>
          <a:noFill/>
        </p:spPr>
        <p:txBody>
          <a:bodyPr wrap="none" rtlCol="0">
            <a:spAutoFit/>
          </a:bodyPr>
          <a:lstStyle/>
          <a:p>
            <a:r>
              <a:rPr lang="en-US" dirty="0" smtClean="0"/>
              <a:t>Flow Rate (mL/min)</a:t>
            </a:r>
            <a:endParaRPr lang="en-US" dirty="0"/>
          </a:p>
        </p:txBody>
      </p:sp>
      <p:sp>
        <p:nvSpPr>
          <p:cNvPr id="7" name="TextBox 6"/>
          <p:cNvSpPr txBox="1"/>
          <p:nvPr/>
        </p:nvSpPr>
        <p:spPr>
          <a:xfrm>
            <a:off x="545401" y="5928653"/>
            <a:ext cx="284052" cy="307777"/>
          </a:xfrm>
          <a:prstGeom prst="rect">
            <a:avLst/>
          </a:prstGeom>
          <a:noFill/>
        </p:spPr>
        <p:txBody>
          <a:bodyPr wrap="none" rtlCol="0">
            <a:spAutoFit/>
          </a:bodyPr>
          <a:lstStyle/>
          <a:p>
            <a:r>
              <a:rPr lang="en-US" sz="1400" dirty="0" smtClean="0"/>
              <a:t>3</a:t>
            </a:r>
            <a:endParaRPr lang="en-US" sz="1400" dirty="0"/>
          </a:p>
        </p:txBody>
      </p:sp>
      <p:sp>
        <p:nvSpPr>
          <p:cNvPr id="9" name="TextBox 8"/>
          <p:cNvSpPr txBox="1"/>
          <p:nvPr/>
        </p:nvSpPr>
        <p:spPr>
          <a:xfrm>
            <a:off x="1692454" y="5947064"/>
            <a:ext cx="284052" cy="307777"/>
          </a:xfrm>
          <a:prstGeom prst="rect">
            <a:avLst/>
          </a:prstGeom>
          <a:noFill/>
        </p:spPr>
        <p:txBody>
          <a:bodyPr wrap="none" rtlCol="0">
            <a:spAutoFit/>
          </a:bodyPr>
          <a:lstStyle/>
          <a:p>
            <a:r>
              <a:rPr lang="en-US" sz="1400" dirty="0" smtClean="0"/>
              <a:t>6</a:t>
            </a:r>
            <a:endParaRPr lang="en-US" sz="1400" dirty="0"/>
          </a:p>
        </p:txBody>
      </p:sp>
      <p:sp>
        <p:nvSpPr>
          <p:cNvPr id="10" name="TextBox 9"/>
          <p:cNvSpPr txBox="1"/>
          <p:nvPr/>
        </p:nvSpPr>
        <p:spPr>
          <a:xfrm>
            <a:off x="2835454" y="5947064"/>
            <a:ext cx="284052" cy="307777"/>
          </a:xfrm>
          <a:prstGeom prst="rect">
            <a:avLst/>
          </a:prstGeom>
          <a:noFill/>
        </p:spPr>
        <p:txBody>
          <a:bodyPr wrap="none" rtlCol="0">
            <a:spAutoFit/>
          </a:bodyPr>
          <a:lstStyle/>
          <a:p>
            <a:r>
              <a:rPr lang="en-US" sz="1400" dirty="0" smtClean="0"/>
              <a:t>9</a:t>
            </a:r>
            <a:endParaRPr lang="en-US" sz="1400" dirty="0"/>
          </a:p>
        </p:txBody>
      </p:sp>
      <p:sp>
        <p:nvSpPr>
          <p:cNvPr id="11" name="TextBox 10"/>
          <p:cNvSpPr txBox="1"/>
          <p:nvPr/>
        </p:nvSpPr>
        <p:spPr>
          <a:xfrm>
            <a:off x="3902254" y="5947064"/>
            <a:ext cx="383438" cy="307777"/>
          </a:xfrm>
          <a:prstGeom prst="rect">
            <a:avLst/>
          </a:prstGeom>
          <a:noFill/>
        </p:spPr>
        <p:txBody>
          <a:bodyPr wrap="none" rtlCol="0">
            <a:spAutoFit/>
          </a:bodyPr>
          <a:lstStyle/>
          <a:p>
            <a:r>
              <a:rPr lang="en-US" sz="1400" dirty="0" smtClean="0"/>
              <a:t>12</a:t>
            </a:r>
            <a:endParaRPr lang="en-US" sz="1400" dirty="0"/>
          </a:p>
        </p:txBody>
      </p:sp>
      <p:sp>
        <p:nvSpPr>
          <p:cNvPr id="12" name="TextBox 11"/>
          <p:cNvSpPr txBox="1"/>
          <p:nvPr/>
        </p:nvSpPr>
        <p:spPr>
          <a:xfrm rot="16200000">
            <a:off x="-513544" y="4702386"/>
            <a:ext cx="1548822" cy="369332"/>
          </a:xfrm>
          <a:prstGeom prst="rect">
            <a:avLst/>
          </a:prstGeom>
          <a:noFill/>
        </p:spPr>
        <p:txBody>
          <a:bodyPr wrap="none" rtlCol="0">
            <a:spAutoFit/>
          </a:bodyPr>
          <a:lstStyle/>
          <a:p>
            <a:r>
              <a:rPr lang="en-US" dirty="0" smtClean="0"/>
              <a:t>PFP (mmHg)</a:t>
            </a:r>
            <a:endParaRPr lang="en-US" dirty="0"/>
          </a:p>
        </p:txBody>
      </p:sp>
      <p:sp>
        <p:nvSpPr>
          <p:cNvPr id="13" name="TextBox 12"/>
          <p:cNvSpPr txBox="1"/>
          <p:nvPr/>
        </p:nvSpPr>
        <p:spPr>
          <a:xfrm rot="16200000">
            <a:off x="466085" y="5369422"/>
            <a:ext cx="284052" cy="307777"/>
          </a:xfrm>
          <a:prstGeom prst="rect">
            <a:avLst/>
          </a:prstGeom>
          <a:noFill/>
        </p:spPr>
        <p:txBody>
          <a:bodyPr wrap="none" rtlCol="0">
            <a:spAutoFit/>
          </a:bodyPr>
          <a:lstStyle/>
          <a:p>
            <a:r>
              <a:rPr lang="en-US" sz="1400" dirty="0" smtClean="0"/>
              <a:t>4</a:t>
            </a:r>
            <a:endParaRPr lang="en-US" sz="1400" dirty="0"/>
          </a:p>
        </p:txBody>
      </p:sp>
      <p:sp>
        <p:nvSpPr>
          <p:cNvPr id="14" name="TextBox 13"/>
          <p:cNvSpPr txBox="1"/>
          <p:nvPr/>
        </p:nvSpPr>
        <p:spPr>
          <a:xfrm rot="16200000">
            <a:off x="466085" y="4965349"/>
            <a:ext cx="284052" cy="307777"/>
          </a:xfrm>
          <a:prstGeom prst="rect">
            <a:avLst/>
          </a:prstGeom>
          <a:noFill/>
        </p:spPr>
        <p:txBody>
          <a:bodyPr wrap="none" rtlCol="0">
            <a:spAutoFit/>
          </a:bodyPr>
          <a:lstStyle/>
          <a:p>
            <a:r>
              <a:rPr lang="en-US" sz="1400" dirty="0" smtClean="0"/>
              <a:t>8</a:t>
            </a:r>
            <a:endParaRPr lang="en-US" sz="1400" dirty="0"/>
          </a:p>
        </p:txBody>
      </p:sp>
      <p:sp>
        <p:nvSpPr>
          <p:cNvPr id="15" name="TextBox 14"/>
          <p:cNvSpPr txBox="1"/>
          <p:nvPr/>
        </p:nvSpPr>
        <p:spPr>
          <a:xfrm rot="16200000">
            <a:off x="407704" y="4229856"/>
            <a:ext cx="383438" cy="307777"/>
          </a:xfrm>
          <a:prstGeom prst="rect">
            <a:avLst/>
          </a:prstGeom>
          <a:noFill/>
        </p:spPr>
        <p:txBody>
          <a:bodyPr wrap="none" rtlCol="0">
            <a:spAutoFit/>
          </a:bodyPr>
          <a:lstStyle/>
          <a:p>
            <a:r>
              <a:rPr lang="en-US" sz="1400" dirty="0" smtClean="0"/>
              <a:t>16</a:t>
            </a:r>
            <a:endParaRPr lang="en-US" sz="1400" dirty="0"/>
          </a:p>
        </p:txBody>
      </p:sp>
      <p:sp>
        <p:nvSpPr>
          <p:cNvPr id="16" name="TextBox 15"/>
          <p:cNvSpPr txBox="1"/>
          <p:nvPr/>
        </p:nvSpPr>
        <p:spPr>
          <a:xfrm rot="16200000">
            <a:off x="407704" y="4610856"/>
            <a:ext cx="383438" cy="307777"/>
          </a:xfrm>
          <a:prstGeom prst="rect">
            <a:avLst/>
          </a:prstGeom>
          <a:noFill/>
        </p:spPr>
        <p:txBody>
          <a:bodyPr wrap="none" rtlCol="0">
            <a:spAutoFit/>
          </a:bodyPr>
          <a:lstStyle/>
          <a:p>
            <a:r>
              <a:rPr lang="en-US" sz="1400" dirty="0" smtClean="0"/>
              <a:t>12</a:t>
            </a:r>
            <a:endParaRPr lang="en-US" sz="1400" dirty="0"/>
          </a:p>
        </p:txBody>
      </p:sp>
      <p:sp>
        <p:nvSpPr>
          <p:cNvPr id="17" name="TextBox 16"/>
          <p:cNvSpPr txBox="1"/>
          <p:nvPr/>
        </p:nvSpPr>
        <p:spPr>
          <a:xfrm rot="16200000">
            <a:off x="407705" y="3851294"/>
            <a:ext cx="383438" cy="307777"/>
          </a:xfrm>
          <a:prstGeom prst="rect">
            <a:avLst/>
          </a:prstGeom>
          <a:noFill/>
        </p:spPr>
        <p:txBody>
          <a:bodyPr wrap="none" rtlCol="0">
            <a:spAutoFit/>
          </a:bodyPr>
          <a:lstStyle/>
          <a:p>
            <a:r>
              <a:rPr lang="en-US" sz="1400" dirty="0" smtClean="0"/>
              <a:t>20</a:t>
            </a:r>
            <a:endParaRPr lang="en-US" sz="1400" dirty="0"/>
          </a:p>
        </p:txBody>
      </p:sp>
      <p:grpSp>
        <p:nvGrpSpPr>
          <p:cNvPr id="25" name="Group 24"/>
          <p:cNvGrpSpPr/>
          <p:nvPr/>
        </p:nvGrpSpPr>
        <p:grpSpPr>
          <a:xfrm>
            <a:off x="2873554" y="4017623"/>
            <a:ext cx="917239" cy="869429"/>
            <a:chOff x="2873554" y="3709359"/>
            <a:chExt cx="917239" cy="869429"/>
          </a:xfrm>
        </p:grpSpPr>
        <p:sp>
          <p:nvSpPr>
            <p:cNvPr id="18" name="TextBox 17"/>
            <p:cNvSpPr txBox="1"/>
            <p:nvPr/>
          </p:nvSpPr>
          <p:spPr>
            <a:xfrm>
              <a:off x="2873554" y="3709359"/>
              <a:ext cx="917239" cy="369332"/>
            </a:xfrm>
            <a:prstGeom prst="rect">
              <a:avLst/>
            </a:prstGeom>
            <a:noFill/>
          </p:spPr>
          <p:txBody>
            <a:bodyPr wrap="none" rtlCol="0">
              <a:spAutoFit/>
            </a:bodyPr>
            <a:lstStyle/>
            <a:p>
              <a:r>
                <a:rPr lang="en-US" dirty="0" smtClean="0"/>
                <a:t>Native</a:t>
              </a:r>
              <a:endParaRPr lang="en-US" dirty="0"/>
            </a:p>
          </p:txBody>
        </p:sp>
        <p:cxnSp>
          <p:nvCxnSpPr>
            <p:cNvPr id="22" name="Straight Arrow Connector 21"/>
            <p:cNvCxnSpPr>
              <a:stCxn id="18" idx="2"/>
            </p:cNvCxnSpPr>
            <p:nvPr/>
          </p:nvCxnSpPr>
          <p:spPr>
            <a:xfrm>
              <a:off x="3332174" y="4078691"/>
              <a:ext cx="120911" cy="500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3283" y="5166360"/>
            <a:ext cx="899605" cy="498977"/>
            <a:chOff x="3003283" y="4858096"/>
            <a:chExt cx="899605" cy="498977"/>
          </a:xfrm>
        </p:grpSpPr>
        <p:sp>
          <p:nvSpPr>
            <p:cNvPr id="21" name="TextBox 20"/>
            <p:cNvSpPr txBox="1"/>
            <p:nvPr/>
          </p:nvSpPr>
          <p:spPr>
            <a:xfrm>
              <a:off x="3003283" y="4858096"/>
              <a:ext cx="899605" cy="369332"/>
            </a:xfrm>
            <a:prstGeom prst="rect">
              <a:avLst/>
            </a:prstGeom>
            <a:noFill/>
          </p:spPr>
          <p:txBody>
            <a:bodyPr wrap="none" rtlCol="0">
              <a:spAutoFit/>
            </a:bodyPr>
            <a:lstStyle/>
            <a:p>
              <a:r>
                <a:rPr lang="en-US" dirty="0" err="1" smtClean="0"/>
                <a:t>Decell</a:t>
              </a:r>
              <a:endParaRPr lang="en-US" dirty="0"/>
            </a:p>
          </p:txBody>
        </p:sp>
        <p:cxnSp>
          <p:nvCxnSpPr>
            <p:cNvPr id="24" name="Straight Arrow Connector 23"/>
            <p:cNvCxnSpPr/>
            <p:nvPr/>
          </p:nvCxnSpPr>
          <p:spPr>
            <a:xfrm>
              <a:off x="3294229" y="5169212"/>
              <a:ext cx="60455" cy="1878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Content Placeholder 2"/>
          <p:cNvSpPr txBox="1">
            <a:spLocks/>
          </p:cNvSpPr>
          <p:nvPr/>
        </p:nvSpPr>
        <p:spPr>
          <a:xfrm>
            <a:off x="4724400" y="4267200"/>
            <a:ext cx="4267200" cy="2438400"/>
          </a:xfrm>
          <a:prstGeom prst="rect">
            <a:avLst/>
          </a:prstGeom>
          <a:ln>
            <a:solidFill>
              <a:schemeClr val="accent1">
                <a:shade val="50000"/>
              </a:schemeClr>
            </a:solidFill>
          </a:ln>
        </p:spPr>
        <p:txBody>
          <a:bodyPr vert="horz" lIns="91440" tIns="45720" rIns="91440" bIns="45720" rtlCol="0">
            <a:normAutofit fontScale="92500"/>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n-US" b="1" dirty="0" smtClean="0"/>
              <a:t>Hydraulic conductivity</a:t>
            </a:r>
          </a:p>
          <a:p>
            <a:r>
              <a:rPr lang="en-US" sz="2000" dirty="0" smtClean="0"/>
              <a:t>Native model: K= 1.85 x10</a:t>
            </a:r>
            <a:r>
              <a:rPr lang="en-US" sz="2000" baseline="30000" dirty="0" smtClean="0"/>
              <a:t>-6</a:t>
            </a:r>
            <a:r>
              <a:rPr lang="en-US" sz="2000" dirty="0" smtClean="0"/>
              <a:t> m/s</a:t>
            </a:r>
          </a:p>
          <a:p>
            <a:r>
              <a:rPr lang="en-US" sz="2000" dirty="0" smtClean="0"/>
              <a:t>Calculated from fluid properties (</a:t>
            </a:r>
            <a:r>
              <a:rPr lang="en-US" sz="2000" dirty="0" err="1" smtClean="0"/>
              <a:t>ρ,μ</a:t>
            </a:r>
            <a:r>
              <a:rPr lang="en-US" sz="2000" dirty="0" smtClean="0"/>
              <a:t>), void ratio, and vessel geometry - not optimized!</a:t>
            </a:r>
          </a:p>
          <a:p>
            <a:r>
              <a:rPr lang="en-US" sz="2000" dirty="0" smtClean="0"/>
              <a:t>Literature values: K = .24 x 10</a:t>
            </a:r>
            <a:r>
              <a:rPr lang="en-US" sz="2000" baseline="30000" dirty="0" smtClean="0"/>
              <a:t>-6 </a:t>
            </a:r>
            <a:r>
              <a:rPr lang="en-US" sz="2000" dirty="0" smtClean="0"/>
              <a:t>to 9.9 x 10</a:t>
            </a:r>
            <a:r>
              <a:rPr lang="en-US" sz="2000" baseline="30000" dirty="0" smtClean="0"/>
              <a:t>-6</a:t>
            </a:r>
            <a:r>
              <a:rPr lang="en-US" sz="2000" dirty="0" smtClean="0"/>
              <a:t> m/s</a:t>
            </a:r>
          </a:p>
          <a:p>
            <a:endParaRPr lang="en-US" sz="2000" baseline="30000" dirty="0" smtClean="0"/>
          </a:p>
        </p:txBody>
      </p:sp>
    </p:spTree>
    <p:extLst>
      <p:ext uri="{BB962C8B-B14F-4D97-AF65-F5344CB8AC3E}">
        <p14:creationId xmlns:p14="http://schemas.microsoft.com/office/powerpoint/2010/main" val="274779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conclusions / Applications to Cancer</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56445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228600" y="1752600"/>
            <a:ext cx="8686800" cy="2209800"/>
          </a:xfrm>
        </p:spPr>
        <p:txBody>
          <a:bodyPr>
            <a:normAutofit/>
          </a:bodyPr>
          <a:lstStyle/>
          <a:p>
            <a:r>
              <a:rPr lang="en-US" sz="1600" dirty="0" smtClean="0"/>
              <a:t>We developed and validated a </a:t>
            </a:r>
            <a:r>
              <a:rPr lang="en-US" sz="1600" dirty="0" err="1" smtClean="0"/>
              <a:t>multiscale</a:t>
            </a:r>
            <a:r>
              <a:rPr lang="en-US" sz="1600" dirty="0" smtClean="0"/>
              <a:t> computational model of </a:t>
            </a:r>
            <a:r>
              <a:rPr lang="en-US" sz="1600" dirty="0" err="1" smtClean="0"/>
              <a:t>decellularized</a:t>
            </a:r>
            <a:r>
              <a:rPr lang="en-US" sz="1600" dirty="0" smtClean="0"/>
              <a:t> liver perfusion</a:t>
            </a:r>
          </a:p>
          <a:p>
            <a:r>
              <a:rPr lang="en-US" sz="1600" dirty="0" smtClean="0"/>
              <a:t>We can use the model to </a:t>
            </a:r>
          </a:p>
          <a:p>
            <a:pPr lvl="1"/>
            <a:r>
              <a:rPr lang="en-US" sz="1600" b="1" dirty="0" smtClean="0"/>
              <a:t>understand </a:t>
            </a:r>
            <a:r>
              <a:rPr lang="en-US" sz="1600" dirty="0"/>
              <a:t>the </a:t>
            </a:r>
            <a:r>
              <a:rPr lang="en-US" sz="1600" dirty="0" smtClean="0"/>
              <a:t>mechanical </a:t>
            </a:r>
            <a:r>
              <a:rPr lang="en-US" sz="1600" dirty="0"/>
              <a:t>forces in perfused </a:t>
            </a:r>
            <a:r>
              <a:rPr lang="en-US" sz="1600" dirty="0" err="1"/>
              <a:t>decellularized</a:t>
            </a:r>
            <a:r>
              <a:rPr lang="en-US" sz="1600" dirty="0"/>
              <a:t> scaffolds </a:t>
            </a:r>
            <a:endParaRPr lang="en-US" sz="1600" dirty="0" smtClean="0"/>
          </a:p>
          <a:p>
            <a:pPr lvl="1"/>
            <a:r>
              <a:rPr lang="en-US" sz="1600" b="1" dirty="0" smtClean="0"/>
              <a:t>test</a:t>
            </a:r>
            <a:r>
              <a:rPr lang="en-US" sz="1600" dirty="0" smtClean="0"/>
              <a:t> the effects of different mechanical environments on </a:t>
            </a:r>
            <a:r>
              <a:rPr lang="en-US" sz="1600" dirty="0"/>
              <a:t>cell seeding, growth, and organization of functional bioengineered liver </a:t>
            </a:r>
            <a:r>
              <a:rPr lang="en-US" sz="1600" dirty="0" smtClean="0"/>
              <a:t>tissue</a:t>
            </a:r>
          </a:p>
          <a:p>
            <a:pPr lvl="1"/>
            <a:r>
              <a:rPr lang="en-US" sz="1600" b="1" dirty="0" smtClean="0"/>
              <a:t>optimize</a:t>
            </a:r>
            <a:r>
              <a:rPr lang="en-US" sz="1600" dirty="0" smtClean="0"/>
              <a:t> perfusion bioreactor conditions</a:t>
            </a:r>
          </a:p>
          <a:p>
            <a:endParaRPr lang="en-US" sz="1600" dirty="0" smtClean="0"/>
          </a:p>
          <a:p>
            <a:endParaRPr lang="en-US" sz="16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99" y="3962400"/>
            <a:ext cx="4523521" cy="2681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19463" y="4012182"/>
            <a:ext cx="4239480" cy="1477328"/>
          </a:xfrm>
          <a:prstGeom prst="rect">
            <a:avLst/>
          </a:prstGeom>
          <a:noFill/>
        </p:spPr>
        <p:txBody>
          <a:bodyPr wrap="square" rtlCol="0">
            <a:spAutoFit/>
          </a:bodyPr>
          <a:lstStyle/>
          <a:p>
            <a:r>
              <a:rPr lang="en-US" dirty="0"/>
              <a:t>This model system </a:t>
            </a:r>
            <a:endParaRPr lang="en-US" dirty="0" smtClean="0"/>
          </a:p>
          <a:p>
            <a:r>
              <a:rPr lang="en-US" dirty="0" smtClean="0"/>
              <a:t>(</a:t>
            </a:r>
            <a:r>
              <a:rPr lang="en-US" dirty="0"/>
              <a:t>scaffold + cells + bioreactor + computational model) is also being used </a:t>
            </a:r>
            <a:r>
              <a:rPr lang="en-US" b="1" dirty="0"/>
              <a:t>to study the process of colon cancer </a:t>
            </a:r>
            <a:r>
              <a:rPr lang="en-US" b="1" dirty="0" smtClean="0"/>
              <a:t>metastasis </a:t>
            </a:r>
            <a:r>
              <a:rPr lang="en-US" dirty="0" smtClean="0"/>
              <a:t>to the liver.</a:t>
            </a:r>
            <a:endParaRPr lang="en-US" dirty="0"/>
          </a:p>
        </p:txBody>
      </p:sp>
      <p:sp>
        <p:nvSpPr>
          <p:cNvPr id="6" name="TextBox 5"/>
          <p:cNvSpPr txBox="1"/>
          <p:nvPr/>
        </p:nvSpPr>
        <p:spPr>
          <a:xfrm>
            <a:off x="4572000" y="6359842"/>
            <a:ext cx="4419600" cy="400110"/>
          </a:xfrm>
          <a:prstGeom prst="rect">
            <a:avLst/>
          </a:prstGeom>
          <a:noFill/>
        </p:spPr>
        <p:txBody>
          <a:bodyPr wrap="square" rtlCol="0">
            <a:spAutoFit/>
          </a:bodyPr>
          <a:lstStyle/>
          <a:p>
            <a:r>
              <a:rPr lang="en-US" sz="1000" b="1" dirty="0" smtClean="0"/>
              <a:t>Nishii K et al. Journal of the Mechanical Behavior of Biomedical Materials 2016; </a:t>
            </a:r>
            <a:r>
              <a:rPr lang="en-US" sz="1000" b="1" dirty="0"/>
              <a:t>57 </a:t>
            </a:r>
            <a:r>
              <a:rPr lang="en-US" sz="1000" b="1" dirty="0" smtClean="0"/>
              <a:t>:201-214.</a:t>
            </a:r>
            <a:endParaRPr lang="en-US" sz="1000" b="1" dirty="0"/>
          </a:p>
        </p:txBody>
      </p:sp>
    </p:spTree>
    <p:extLst>
      <p:ext uri="{BB962C8B-B14F-4D97-AF65-F5344CB8AC3E}">
        <p14:creationId xmlns:p14="http://schemas.microsoft.com/office/powerpoint/2010/main" val="11032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0135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 to Cancer metastasis: work in progress</a:t>
            </a:r>
            <a:endParaRPr lang="en-US" dirty="0"/>
          </a:p>
        </p:txBody>
      </p:sp>
      <p:pic>
        <p:nvPicPr>
          <p:cNvPr id="4" name="Picture 3"/>
          <p:cNvPicPr>
            <a:picLocks noChangeAspect="1"/>
          </p:cNvPicPr>
          <p:nvPr/>
        </p:nvPicPr>
        <p:blipFill rotWithShape="1">
          <a:blip r:embed="rId3"/>
          <a:srcRect b="14288"/>
          <a:stretch/>
        </p:blipFill>
        <p:spPr>
          <a:xfrm>
            <a:off x="914400" y="1608771"/>
            <a:ext cx="7350190" cy="4728529"/>
          </a:xfrm>
          <a:prstGeom prst="rect">
            <a:avLst/>
          </a:prstGeom>
          <a:ln>
            <a:solidFill>
              <a:schemeClr val="tx1"/>
            </a:solidFill>
          </a:ln>
        </p:spPr>
      </p:pic>
      <p:sp>
        <p:nvSpPr>
          <p:cNvPr id="5" name="TextBox 4"/>
          <p:cNvSpPr txBox="1"/>
          <p:nvPr/>
        </p:nvSpPr>
        <p:spPr>
          <a:xfrm>
            <a:off x="381000" y="6367046"/>
            <a:ext cx="8382000" cy="338554"/>
          </a:xfrm>
          <a:prstGeom prst="rect">
            <a:avLst/>
          </a:prstGeom>
          <a:noFill/>
          <a:ln>
            <a:solidFill>
              <a:schemeClr val="accent1">
                <a:shade val="95000"/>
                <a:satMod val="105000"/>
              </a:schemeClr>
            </a:solidFill>
          </a:ln>
        </p:spPr>
        <p:txBody>
          <a:bodyPr wrap="square" rtlCol="0">
            <a:spAutoFit/>
          </a:bodyPr>
          <a:lstStyle/>
          <a:p>
            <a:pPr algn="ctr"/>
            <a:r>
              <a:rPr lang="en-US" sz="1600" b="1" dirty="0" smtClean="0">
                <a:solidFill>
                  <a:schemeClr val="accent1"/>
                </a:solidFill>
              </a:rPr>
              <a:t>Flow stagnates within tumor (left); Strains spike at tumor periphery (right)</a:t>
            </a:r>
          </a:p>
        </p:txBody>
      </p:sp>
      <p:sp>
        <p:nvSpPr>
          <p:cNvPr id="6" name="TextBox 5"/>
          <p:cNvSpPr txBox="1"/>
          <p:nvPr/>
        </p:nvSpPr>
        <p:spPr>
          <a:xfrm>
            <a:off x="1686374" y="5053110"/>
            <a:ext cx="1351652" cy="307777"/>
          </a:xfrm>
          <a:prstGeom prst="rect">
            <a:avLst/>
          </a:prstGeom>
          <a:noFill/>
        </p:spPr>
        <p:txBody>
          <a:bodyPr wrap="none" rtlCol="0">
            <a:spAutoFit/>
          </a:bodyPr>
          <a:lstStyle/>
          <a:p>
            <a:r>
              <a:rPr lang="en-US" sz="1400" b="1" dirty="0" smtClean="0"/>
              <a:t>“Tumor” path</a:t>
            </a:r>
            <a:endParaRPr lang="en-US" sz="1400" b="1" dirty="0"/>
          </a:p>
        </p:txBody>
      </p:sp>
      <p:sp>
        <p:nvSpPr>
          <p:cNvPr id="7" name="TextBox 6"/>
          <p:cNvSpPr txBox="1"/>
          <p:nvPr/>
        </p:nvSpPr>
        <p:spPr>
          <a:xfrm>
            <a:off x="2057400" y="4559299"/>
            <a:ext cx="1608133" cy="307777"/>
          </a:xfrm>
          <a:prstGeom prst="rect">
            <a:avLst/>
          </a:prstGeom>
          <a:noFill/>
        </p:spPr>
        <p:txBody>
          <a:bodyPr wrap="none" rtlCol="0">
            <a:spAutoFit/>
          </a:bodyPr>
          <a:lstStyle/>
          <a:p>
            <a:r>
              <a:rPr lang="en-US" sz="1400" b="1" dirty="0" smtClean="0"/>
              <a:t>“No tumor” path</a:t>
            </a:r>
            <a:endParaRPr lang="en-US" sz="1400" b="1" dirty="0"/>
          </a:p>
        </p:txBody>
      </p:sp>
      <p:cxnSp>
        <p:nvCxnSpPr>
          <p:cNvPr id="9" name="Straight Arrow Connector 8"/>
          <p:cNvCxnSpPr/>
          <p:nvPr/>
        </p:nvCxnSpPr>
        <p:spPr>
          <a:xfrm>
            <a:off x="3124200" y="4840188"/>
            <a:ext cx="0" cy="7668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a:off x="2362200" y="5360887"/>
            <a:ext cx="0" cy="417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36041" y="4989611"/>
            <a:ext cx="1351652" cy="307777"/>
          </a:xfrm>
          <a:prstGeom prst="rect">
            <a:avLst/>
          </a:prstGeom>
          <a:noFill/>
        </p:spPr>
        <p:txBody>
          <a:bodyPr wrap="none" rtlCol="0">
            <a:spAutoFit/>
          </a:bodyPr>
          <a:lstStyle/>
          <a:p>
            <a:r>
              <a:rPr lang="en-US" sz="1400" b="1" dirty="0" smtClean="0"/>
              <a:t>“Tumor” path</a:t>
            </a:r>
            <a:endParaRPr lang="en-US" sz="1400" b="1" dirty="0"/>
          </a:p>
        </p:txBody>
      </p:sp>
      <p:sp>
        <p:nvSpPr>
          <p:cNvPr id="16" name="TextBox 15"/>
          <p:cNvSpPr txBox="1"/>
          <p:nvPr/>
        </p:nvSpPr>
        <p:spPr>
          <a:xfrm>
            <a:off x="5562600" y="4494312"/>
            <a:ext cx="1608133" cy="307777"/>
          </a:xfrm>
          <a:prstGeom prst="rect">
            <a:avLst/>
          </a:prstGeom>
          <a:noFill/>
        </p:spPr>
        <p:txBody>
          <a:bodyPr wrap="none" rtlCol="0">
            <a:spAutoFit/>
          </a:bodyPr>
          <a:lstStyle/>
          <a:p>
            <a:r>
              <a:rPr lang="en-US" sz="1400" b="1" dirty="0" smtClean="0"/>
              <a:t>“No tumor” path</a:t>
            </a:r>
            <a:endParaRPr lang="en-US" sz="1400" b="1" dirty="0"/>
          </a:p>
        </p:txBody>
      </p:sp>
      <p:cxnSp>
        <p:nvCxnSpPr>
          <p:cNvPr id="17" name="Straight Arrow Connector 16"/>
          <p:cNvCxnSpPr/>
          <p:nvPr/>
        </p:nvCxnSpPr>
        <p:spPr>
          <a:xfrm>
            <a:off x="6773867" y="4776689"/>
            <a:ext cx="0" cy="520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715000" y="5303737"/>
            <a:ext cx="0" cy="417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9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304800" y="1752600"/>
            <a:ext cx="4114800" cy="4495800"/>
          </a:xfrm>
        </p:spPr>
        <p:txBody>
          <a:bodyPr>
            <a:normAutofit lnSpcReduction="10000"/>
          </a:bodyPr>
          <a:lstStyle/>
          <a:p>
            <a:r>
              <a:rPr lang="en-US" dirty="0" smtClean="0"/>
              <a:t>Kenichiro Nishii</a:t>
            </a:r>
          </a:p>
          <a:p>
            <a:r>
              <a:rPr lang="en-US" dirty="0" smtClean="0"/>
              <a:t>Greg Reese, PhD</a:t>
            </a:r>
          </a:p>
          <a:p>
            <a:r>
              <a:rPr lang="en-US" dirty="0" smtClean="0"/>
              <a:t>Emma Moran, PhD</a:t>
            </a:r>
          </a:p>
          <a:p>
            <a:endParaRPr lang="en-US" dirty="0"/>
          </a:p>
          <a:p>
            <a:r>
              <a:rPr lang="en-US" dirty="0" smtClean="0"/>
              <a:t>Shay </a:t>
            </a:r>
            <a:r>
              <a:rPr lang="en-US" dirty="0" err="1" smtClean="0"/>
              <a:t>Soker</a:t>
            </a:r>
            <a:r>
              <a:rPr lang="en-US" dirty="0" smtClean="0"/>
              <a:t>, PhD</a:t>
            </a:r>
          </a:p>
          <a:p>
            <a:r>
              <a:rPr lang="en-US" dirty="0" smtClean="0"/>
              <a:t>Pedro </a:t>
            </a:r>
            <a:r>
              <a:rPr lang="en-US" dirty="0" err="1" smtClean="0"/>
              <a:t>Baptista</a:t>
            </a:r>
            <a:r>
              <a:rPr lang="en-US" dirty="0" smtClean="0"/>
              <a:t>, PhD</a:t>
            </a:r>
          </a:p>
          <a:p>
            <a:r>
              <a:rPr lang="en-US" dirty="0" smtClean="0"/>
              <a:t>Doug Evans, MS</a:t>
            </a:r>
          </a:p>
          <a:p>
            <a:endParaRPr lang="en-US" dirty="0"/>
          </a:p>
          <a:p>
            <a:r>
              <a:rPr lang="en-US" dirty="0" smtClean="0"/>
              <a:t>Miami </a:t>
            </a:r>
            <a:r>
              <a:rPr lang="en-US" dirty="0" err="1" smtClean="0"/>
              <a:t>Redhawk</a:t>
            </a:r>
            <a:r>
              <a:rPr lang="en-US" dirty="0" smtClean="0"/>
              <a:t> Cluster</a:t>
            </a:r>
          </a:p>
          <a:p>
            <a:r>
              <a:rPr lang="en-US" dirty="0" smtClean="0"/>
              <a:t>Ohio Supercomputer Center</a:t>
            </a:r>
            <a:endParaRPr lang="en-US" dirty="0"/>
          </a:p>
        </p:txBody>
      </p:sp>
      <p:sp>
        <p:nvSpPr>
          <p:cNvPr id="4" name="Content Placeholder 2"/>
          <p:cNvSpPr txBox="1">
            <a:spLocks/>
          </p:cNvSpPr>
          <p:nvPr/>
        </p:nvSpPr>
        <p:spPr>
          <a:xfrm>
            <a:off x="4648200" y="1676400"/>
            <a:ext cx="4114800" cy="44958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dirty="0" smtClean="0"/>
              <a:t>Funding sponsors:</a:t>
            </a:r>
          </a:p>
          <a:p>
            <a:endParaRPr lang="en-US" dirty="0" smtClean="0"/>
          </a:p>
          <a:p>
            <a:pPr lvl="1"/>
            <a:r>
              <a:rPr lang="en-US" dirty="0" smtClean="0"/>
              <a:t>DHHS 5R01CA180149-02</a:t>
            </a:r>
            <a:endParaRPr lang="en-US" dirty="0"/>
          </a:p>
          <a:p>
            <a:pPr lvl="2"/>
            <a:r>
              <a:rPr lang="en-US" dirty="0" smtClean="0"/>
              <a:t>USC </a:t>
            </a:r>
            <a:r>
              <a:rPr lang="en-US" dirty="0" err="1"/>
              <a:t>S</a:t>
            </a:r>
            <a:r>
              <a:rPr lang="en-US" dirty="0" err="1" smtClean="0"/>
              <a:t>ubaward</a:t>
            </a:r>
            <a:r>
              <a:rPr lang="en-US" dirty="0" smtClean="0"/>
              <a:t> 45391782</a:t>
            </a:r>
          </a:p>
          <a:p>
            <a:pPr lvl="2"/>
            <a:endParaRPr lang="en-US" dirty="0"/>
          </a:p>
          <a:p>
            <a:pPr lvl="1"/>
            <a:r>
              <a:rPr lang="en-US" dirty="0" smtClean="0"/>
              <a:t>Dept. of Chemical, Paper, and Biomedical Engineering, Miami University</a:t>
            </a:r>
            <a:endParaRPr lang="en-US" dirty="0"/>
          </a:p>
        </p:txBody>
      </p:sp>
    </p:spTree>
    <p:extLst>
      <p:ext uri="{BB962C8B-B14F-4D97-AF65-F5344CB8AC3E}">
        <p14:creationId xmlns:p14="http://schemas.microsoft.com/office/powerpoint/2010/main" val="22093563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5550" y="3048000"/>
            <a:ext cx="7696200" cy="1447800"/>
          </a:xfrm>
        </p:spPr>
        <p:txBody>
          <a:bodyPr/>
          <a:lstStyle/>
          <a:p>
            <a:r>
              <a:rPr lang="en-US" sz="2600" b="1" dirty="0"/>
              <a:t>Biomechanical modeling of </a:t>
            </a:r>
            <a:r>
              <a:rPr lang="en-US" sz="2600" b="1" dirty="0" smtClean="0"/>
              <a:t>Tissue perfusion in </a:t>
            </a:r>
            <a:r>
              <a:rPr lang="en-US" sz="2600" b="1" dirty="0" err="1" smtClean="0"/>
              <a:t>Decellularized</a:t>
            </a:r>
            <a:r>
              <a:rPr lang="en-US" sz="2600" b="1" dirty="0" smtClean="0"/>
              <a:t> </a:t>
            </a:r>
            <a:br>
              <a:rPr lang="en-US" sz="2600" b="1" dirty="0" smtClean="0"/>
            </a:br>
            <a:r>
              <a:rPr lang="en-US" sz="2600" b="1" dirty="0" smtClean="0"/>
              <a:t>and Native liver</a:t>
            </a:r>
            <a:endParaRPr lang="en-US" sz="2600" b="1" dirty="0"/>
          </a:p>
        </p:txBody>
      </p:sp>
      <p:sp>
        <p:nvSpPr>
          <p:cNvPr id="5" name="Text Placeholder 4"/>
          <p:cNvSpPr>
            <a:spLocks noGrp="1"/>
          </p:cNvSpPr>
          <p:nvPr>
            <p:ph type="body" idx="1"/>
          </p:nvPr>
        </p:nvSpPr>
        <p:spPr>
          <a:xfrm>
            <a:off x="736456" y="4607510"/>
            <a:ext cx="7696200" cy="574090"/>
          </a:xfrm>
        </p:spPr>
        <p:txBody>
          <a:bodyPr>
            <a:normAutofit fontScale="92500" lnSpcReduction="20000"/>
          </a:bodyPr>
          <a:lstStyle/>
          <a:p>
            <a:r>
              <a:rPr lang="en-US" b="1" dirty="0"/>
              <a:t>Kenichiro </a:t>
            </a:r>
            <a:r>
              <a:rPr lang="en-US" b="1" dirty="0" smtClean="0"/>
              <a:t>nishii</a:t>
            </a:r>
            <a:r>
              <a:rPr lang="en-US" b="1" baseline="30000" dirty="0" smtClean="0"/>
              <a:t>1</a:t>
            </a:r>
            <a:r>
              <a:rPr lang="en-US" b="1" dirty="0" smtClean="0"/>
              <a:t>, </a:t>
            </a:r>
            <a:r>
              <a:rPr lang="en-US" b="1" dirty="0" err="1" smtClean="0"/>
              <a:t>erik</a:t>
            </a:r>
            <a:r>
              <a:rPr lang="en-US" b="1" dirty="0" smtClean="0"/>
              <a:t> brodin</a:t>
            </a:r>
            <a:r>
              <a:rPr lang="en-US" b="1" baseline="30000" dirty="0" smtClean="0"/>
              <a:t>1</a:t>
            </a:r>
            <a:r>
              <a:rPr lang="en-US" b="1" dirty="0" smtClean="0"/>
              <a:t>, </a:t>
            </a:r>
            <a:r>
              <a:rPr lang="en-US" b="1" dirty="0" err="1" smtClean="0"/>
              <a:t>greg</a:t>
            </a:r>
            <a:r>
              <a:rPr lang="en-US" b="1" dirty="0" smtClean="0"/>
              <a:t> reese</a:t>
            </a:r>
            <a:r>
              <a:rPr lang="en-US" b="1" baseline="30000" dirty="0" smtClean="0"/>
              <a:t>1</a:t>
            </a:r>
            <a:r>
              <a:rPr lang="en-US" b="1" dirty="0" smtClean="0"/>
              <a:t>, </a:t>
            </a:r>
            <a:r>
              <a:rPr lang="en-US" b="1" dirty="0" err="1"/>
              <a:t>emma</a:t>
            </a:r>
            <a:r>
              <a:rPr lang="en-US" b="1" dirty="0"/>
              <a:t> </a:t>
            </a:r>
            <a:r>
              <a:rPr lang="en-US" b="1" dirty="0" smtClean="0"/>
              <a:t>moran</a:t>
            </a:r>
            <a:r>
              <a:rPr lang="en-US" b="1" baseline="30000" dirty="0" smtClean="0"/>
              <a:t>2</a:t>
            </a:r>
            <a:r>
              <a:rPr lang="en-US" b="1" dirty="0" smtClean="0"/>
              <a:t>, </a:t>
            </a:r>
            <a:r>
              <a:rPr lang="en-US" b="1" dirty="0"/>
              <a:t>Jessica L. </a:t>
            </a:r>
            <a:r>
              <a:rPr lang="en-US" b="1" dirty="0" smtClean="0"/>
              <a:t>Sparks</a:t>
            </a:r>
            <a:r>
              <a:rPr lang="en-US" b="1" baseline="30000" dirty="0" smtClean="0"/>
              <a:t>1</a:t>
            </a:r>
          </a:p>
        </p:txBody>
      </p:sp>
      <p:grpSp>
        <p:nvGrpSpPr>
          <p:cNvPr id="7" name="Group 6"/>
          <p:cNvGrpSpPr/>
          <p:nvPr/>
        </p:nvGrpSpPr>
        <p:grpSpPr>
          <a:xfrm>
            <a:off x="1030212" y="578498"/>
            <a:ext cx="7086903" cy="1859902"/>
            <a:chOff x="1213326" y="547881"/>
            <a:chExt cx="7086903" cy="1859902"/>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26" y="547881"/>
              <a:ext cx="4908076" cy="185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601" y="547881"/>
              <a:ext cx="2241628" cy="185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Text Placeholder 4"/>
          <p:cNvSpPr txBox="1">
            <a:spLocks/>
          </p:cNvSpPr>
          <p:nvPr/>
        </p:nvSpPr>
        <p:spPr>
          <a:xfrm>
            <a:off x="152400" y="5486400"/>
            <a:ext cx="8839200" cy="685800"/>
          </a:xfrm>
          <a:prstGeom prst="rect">
            <a:avLst/>
          </a:prstGeom>
        </p:spPr>
        <p:txBody>
          <a:bodyPr vert="horz" lIns="91440" tIns="45720" rIns="91440" bIns="45720" rtlCol="0" anchor="ctr">
            <a:normAutofit fontScale="70000" lnSpcReduction="20000"/>
          </a:bodyPr>
          <a:lstStyle>
            <a:lvl1pPr marL="0" indent="0" algn="ctr" defTabSz="914400" rtl="0" eaLnBrk="1" latinLnBrk="0" hangingPunct="1">
              <a:spcBef>
                <a:spcPct val="20000"/>
              </a:spcBef>
              <a:buClr>
                <a:schemeClr val="accent1"/>
              </a:buClr>
              <a:buFont typeface="Arial" pitchFamily="34" charset="0"/>
              <a:buNone/>
              <a:defRPr sz="2000" kern="1200" cap="all" spc="250" baseline="0">
                <a:solidFill>
                  <a:srgbClr val="FFFFFF"/>
                </a:solidFill>
                <a:latin typeface="+mn-lt"/>
                <a:ea typeface="+mn-ea"/>
                <a:cs typeface="+mn-cs"/>
              </a:defRPr>
            </a:lvl1pPr>
            <a:lvl2pPr marL="457200" indent="0" algn="l" defTabSz="914400" rtl="0" eaLnBrk="1" latinLnBrk="0" hangingPunct="1">
              <a:spcBef>
                <a:spcPct val="20000"/>
              </a:spcBef>
              <a:buClr>
                <a:schemeClr val="accent2"/>
              </a:buClr>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3"/>
              </a:buClr>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r>
              <a:rPr lang="en-US" baseline="30000" dirty="0" smtClean="0">
                <a:solidFill>
                  <a:schemeClr val="tx1"/>
                </a:solidFill>
              </a:rPr>
              <a:t>1</a:t>
            </a:r>
            <a:r>
              <a:rPr lang="en-US" dirty="0" smtClean="0">
                <a:solidFill>
                  <a:schemeClr val="tx1"/>
                </a:solidFill>
              </a:rPr>
              <a:t>Miami University, Oxford, OH</a:t>
            </a:r>
          </a:p>
          <a:p>
            <a:r>
              <a:rPr lang="en-US" baseline="30000" dirty="0" smtClean="0">
                <a:solidFill>
                  <a:schemeClr val="tx1"/>
                </a:solidFill>
              </a:rPr>
              <a:t>2</a:t>
            </a:r>
            <a:r>
              <a:rPr lang="en-US" dirty="0" smtClean="0">
                <a:solidFill>
                  <a:schemeClr val="tx1"/>
                </a:solidFill>
              </a:rPr>
              <a:t>Wake forest institute for regenerative medicine, Winston Salem, NC</a:t>
            </a:r>
            <a:endParaRPr lang="en-US" baseline="30000" dirty="0" smtClean="0">
              <a:solidFill>
                <a:schemeClr val="tx1"/>
              </a:solidFill>
            </a:endParaRPr>
          </a:p>
        </p:txBody>
      </p:sp>
      <p:sp>
        <p:nvSpPr>
          <p:cNvPr id="12" name="TextBox 11"/>
          <p:cNvSpPr txBox="1"/>
          <p:nvPr/>
        </p:nvSpPr>
        <p:spPr>
          <a:xfrm>
            <a:off x="3516907" y="6220598"/>
            <a:ext cx="1786066" cy="461665"/>
          </a:xfrm>
          <a:prstGeom prst="rect">
            <a:avLst/>
          </a:prstGeom>
          <a:noFill/>
        </p:spPr>
        <p:txBody>
          <a:bodyPr wrap="none" rtlCol="0">
            <a:spAutoFit/>
          </a:bodyPr>
          <a:lstStyle/>
          <a:p>
            <a:pPr algn="ctr"/>
            <a:r>
              <a:rPr lang="en-US" sz="2400" dirty="0" smtClean="0"/>
              <a:t>Thank you!</a:t>
            </a:r>
            <a:endParaRPr lang="en-US" sz="2400" dirty="0"/>
          </a:p>
        </p:txBody>
      </p:sp>
    </p:spTree>
    <p:extLst>
      <p:ext uri="{BB962C8B-B14F-4D97-AF65-F5344CB8AC3E}">
        <p14:creationId xmlns:p14="http://schemas.microsoft.com/office/powerpoint/2010/main" val="274133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system: </a:t>
            </a:r>
            <a:br>
              <a:rPr lang="en-US" dirty="0" smtClean="0"/>
            </a:br>
            <a:r>
              <a:rPr lang="en-US" dirty="0" err="1" smtClean="0"/>
              <a:t>Decellularized</a:t>
            </a:r>
            <a:r>
              <a:rPr lang="en-US" dirty="0" smtClean="0"/>
              <a:t> Liver</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671" y="1686792"/>
            <a:ext cx="6401515" cy="465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 y="6477000"/>
            <a:ext cx="2896947" cy="230832"/>
          </a:xfrm>
          <a:prstGeom prst="rect">
            <a:avLst/>
          </a:prstGeom>
          <a:noFill/>
        </p:spPr>
        <p:txBody>
          <a:bodyPr wrap="none" rtlCol="0">
            <a:spAutoFit/>
          </a:bodyPr>
          <a:lstStyle/>
          <a:p>
            <a:r>
              <a:rPr lang="en-US" sz="900" dirty="0" err="1" smtClean="0"/>
              <a:t>Baptista</a:t>
            </a:r>
            <a:r>
              <a:rPr lang="en-US" sz="900" dirty="0" smtClean="0"/>
              <a:t> PM et al, (2011) </a:t>
            </a:r>
            <a:r>
              <a:rPr lang="en-US" sz="900" dirty="0" err="1" smtClean="0"/>
              <a:t>Hepatology</a:t>
            </a:r>
            <a:r>
              <a:rPr lang="en-US" sz="900" dirty="0" smtClean="0"/>
              <a:t> 53, 604-617.</a:t>
            </a:r>
            <a:endParaRPr lang="en-US" sz="900" dirty="0"/>
          </a:p>
        </p:txBody>
      </p:sp>
      <p:sp>
        <p:nvSpPr>
          <p:cNvPr id="4" name="Rectangle 3"/>
          <p:cNvSpPr/>
          <p:nvPr/>
        </p:nvSpPr>
        <p:spPr>
          <a:xfrm>
            <a:off x="1143000" y="1524000"/>
            <a:ext cx="7010400" cy="167640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87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 y="2667000"/>
            <a:ext cx="8610600" cy="3581400"/>
          </a:xfrm>
        </p:spPr>
        <p:txBody>
          <a:bodyPr>
            <a:noAutofit/>
          </a:bodyPr>
          <a:lstStyle/>
          <a:p>
            <a:r>
              <a:rPr lang="en-US" sz="2000" dirty="0" smtClean="0"/>
              <a:t>Mechanical forces have important effects on liver cells</a:t>
            </a:r>
          </a:p>
          <a:p>
            <a:r>
              <a:rPr lang="en-US" sz="2000" dirty="0" smtClean="0"/>
              <a:t>The </a:t>
            </a:r>
            <a:r>
              <a:rPr lang="en-US" sz="2000" dirty="0"/>
              <a:t>mechanical environment in perfused </a:t>
            </a:r>
            <a:r>
              <a:rPr lang="en-US" sz="2000" dirty="0" err="1"/>
              <a:t>decelllularized</a:t>
            </a:r>
            <a:r>
              <a:rPr lang="en-US" sz="2000" dirty="0"/>
              <a:t> scaffolds is largely </a:t>
            </a:r>
            <a:r>
              <a:rPr lang="en-US" sz="2000" dirty="0" smtClean="0"/>
              <a:t>unknown</a:t>
            </a:r>
            <a:endParaRPr lang="en-US" sz="2000" dirty="0"/>
          </a:p>
          <a:p>
            <a:endParaRPr lang="en-US" sz="1000" dirty="0" smtClean="0"/>
          </a:p>
          <a:p>
            <a:r>
              <a:rPr lang="en-US" sz="2000" b="1" dirty="0" smtClean="0"/>
              <a:t>Guiding hypothesis:</a:t>
            </a:r>
          </a:p>
          <a:p>
            <a:pPr lvl="1"/>
            <a:r>
              <a:rPr lang="en-US" b="1" dirty="0" err="1" smtClean="0"/>
              <a:t>Multiscale</a:t>
            </a:r>
            <a:r>
              <a:rPr lang="en-US" b="1" dirty="0" smtClean="0"/>
              <a:t> computational modeling can be used to assess and to optimize mechanical forces in perfused scaffolds</a:t>
            </a:r>
          </a:p>
          <a:p>
            <a:endParaRPr lang="en-US" sz="1000" dirty="0" smtClean="0">
              <a:solidFill>
                <a:schemeClr val="accent1"/>
              </a:solidFill>
            </a:endParaRPr>
          </a:p>
          <a:p>
            <a:r>
              <a:rPr lang="en-US" sz="2000" b="1" dirty="0" smtClean="0">
                <a:solidFill>
                  <a:schemeClr val="accent1"/>
                </a:solidFill>
              </a:rPr>
              <a:t>Goal:</a:t>
            </a:r>
          </a:p>
          <a:p>
            <a:pPr lvl="1"/>
            <a:r>
              <a:rPr lang="en-US" b="1" dirty="0" smtClean="0">
                <a:solidFill>
                  <a:schemeClr val="accent1"/>
                </a:solidFill>
              </a:rPr>
              <a:t>To quantify the mechanical microenvironment in perfused </a:t>
            </a:r>
            <a:r>
              <a:rPr lang="en-US" b="1" dirty="0" err="1" smtClean="0">
                <a:solidFill>
                  <a:schemeClr val="accent1"/>
                </a:solidFill>
              </a:rPr>
              <a:t>decellularized</a:t>
            </a:r>
            <a:r>
              <a:rPr lang="en-US" b="1" dirty="0" smtClean="0">
                <a:solidFill>
                  <a:schemeClr val="accent1"/>
                </a:solidFill>
              </a:rPr>
              <a:t> liver, using a combined experimental/ computational approach</a:t>
            </a:r>
            <a:endParaRPr lang="en-US" b="1" dirty="0">
              <a:solidFill>
                <a:schemeClr val="accent1"/>
              </a:solidFill>
            </a:endParaRPr>
          </a:p>
        </p:txBody>
      </p:sp>
      <p:pic>
        <p:nvPicPr>
          <p:cNvPr id="4" name="Picture 2"/>
          <p:cNvPicPr>
            <a:picLocks noChangeAspect="1" noChangeArrowheads="1"/>
          </p:cNvPicPr>
          <p:nvPr/>
        </p:nvPicPr>
        <p:blipFill>
          <a:blip r:embed="rId3" cstate="print"/>
          <a:srcRect l="46340" r="28192"/>
          <a:stretch>
            <a:fillRect/>
          </a:stretch>
        </p:blipFill>
        <p:spPr bwMode="auto">
          <a:xfrm>
            <a:off x="0" y="670356"/>
            <a:ext cx="1724890" cy="1539444"/>
          </a:xfrm>
          <a:prstGeom prst="rect">
            <a:avLst/>
          </a:prstGeom>
          <a:noFill/>
          <a:ln w="9525">
            <a:noFill/>
            <a:miter lim="800000"/>
            <a:headEnd/>
            <a:tailEnd/>
          </a:ln>
        </p:spPr>
      </p:pic>
      <p:sp>
        <p:nvSpPr>
          <p:cNvPr id="9" name="Right Arrow 8"/>
          <p:cNvSpPr/>
          <p:nvPr/>
        </p:nvSpPr>
        <p:spPr>
          <a:xfrm>
            <a:off x="1752600" y="1211477"/>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4191000" y="1211477"/>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descr="br112_14_comp1_photoshop.tif"/>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Lst>
          </a:blip>
          <a:srcRect r="14197"/>
          <a:stretch/>
        </p:blipFill>
        <p:spPr>
          <a:xfrm>
            <a:off x="4953000" y="685800"/>
            <a:ext cx="1765300" cy="1452891"/>
          </a:xfrm>
          <a:prstGeom prst="rect">
            <a:avLst/>
          </a:prstGeom>
          <a:solidFill>
            <a:schemeClr val="tx1"/>
          </a:solidFill>
          <a:ln w="15875">
            <a:solidFill>
              <a:schemeClr val="bg1"/>
            </a:solidFill>
          </a:ln>
        </p:spPr>
      </p:pic>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72117" b="69673"/>
          <a:stretch/>
        </p:blipFill>
        <p:spPr bwMode="auto">
          <a:xfrm>
            <a:off x="2438400" y="737419"/>
            <a:ext cx="1778110" cy="140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10400" y="155606"/>
            <a:ext cx="1772227" cy="81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1800" y="1107530"/>
            <a:ext cx="2322512" cy="1066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4477" y="2209800"/>
            <a:ext cx="1075936" cy="369332"/>
          </a:xfrm>
          <a:prstGeom prst="rect">
            <a:avLst/>
          </a:prstGeom>
          <a:noFill/>
        </p:spPr>
        <p:txBody>
          <a:bodyPr wrap="none" rtlCol="0">
            <a:spAutoFit/>
          </a:bodyPr>
          <a:lstStyle/>
          <a:p>
            <a:r>
              <a:rPr lang="en-US" dirty="0" smtClean="0"/>
              <a:t>1-10 cm</a:t>
            </a:r>
            <a:endParaRPr lang="en-US" dirty="0"/>
          </a:p>
        </p:txBody>
      </p:sp>
      <p:sp>
        <p:nvSpPr>
          <p:cNvPr id="13" name="TextBox 12"/>
          <p:cNvSpPr txBox="1"/>
          <p:nvPr/>
        </p:nvSpPr>
        <p:spPr>
          <a:xfrm>
            <a:off x="2755824" y="2171377"/>
            <a:ext cx="1143262" cy="369332"/>
          </a:xfrm>
          <a:prstGeom prst="rect">
            <a:avLst/>
          </a:prstGeom>
          <a:noFill/>
        </p:spPr>
        <p:txBody>
          <a:bodyPr wrap="none" rtlCol="0">
            <a:spAutoFit/>
          </a:bodyPr>
          <a:lstStyle/>
          <a:p>
            <a:r>
              <a:rPr lang="en-US" dirty="0" smtClean="0"/>
              <a:t>1-10 mm</a:t>
            </a:r>
            <a:endParaRPr lang="en-US" dirty="0"/>
          </a:p>
        </p:txBody>
      </p:sp>
      <p:sp>
        <p:nvSpPr>
          <p:cNvPr id="14" name="TextBox 13"/>
          <p:cNvSpPr txBox="1"/>
          <p:nvPr/>
        </p:nvSpPr>
        <p:spPr>
          <a:xfrm>
            <a:off x="4953000" y="2145268"/>
            <a:ext cx="1693092" cy="369332"/>
          </a:xfrm>
          <a:prstGeom prst="rect">
            <a:avLst/>
          </a:prstGeom>
          <a:noFill/>
        </p:spPr>
        <p:txBody>
          <a:bodyPr wrap="none" rtlCol="0">
            <a:spAutoFit/>
          </a:bodyPr>
          <a:lstStyle/>
          <a:p>
            <a:r>
              <a:rPr lang="en-US" dirty="0" smtClean="0"/>
              <a:t>100 – 1000 </a:t>
            </a:r>
            <a:r>
              <a:rPr lang="el-GR" dirty="0" smtClean="0">
                <a:latin typeface="Times"/>
                <a:cs typeface="Times"/>
              </a:rPr>
              <a:t>μ</a:t>
            </a:r>
            <a:r>
              <a:rPr lang="en-US" dirty="0" smtClean="0">
                <a:latin typeface="Times"/>
                <a:cs typeface="Times"/>
              </a:rPr>
              <a:t>m</a:t>
            </a:r>
            <a:endParaRPr lang="en-US" dirty="0"/>
          </a:p>
        </p:txBody>
      </p:sp>
      <p:sp>
        <p:nvSpPr>
          <p:cNvPr id="16" name="TextBox 15"/>
          <p:cNvSpPr txBox="1"/>
          <p:nvPr/>
        </p:nvSpPr>
        <p:spPr>
          <a:xfrm>
            <a:off x="7372226" y="2171377"/>
            <a:ext cx="1141659" cy="369332"/>
          </a:xfrm>
          <a:prstGeom prst="rect">
            <a:avLst/>
          </a:prstGeom>
          <a:noFill/>
        </p:spPr>
        <p:txBody>
          <a:bodyPr wrap="none" rtlCol="0">
            <a:spAutoFit/>
          </a:bodyPr>
          <a:lstStyle/>
          <a:p>
            <a:r>
              <a:rPr lang="en-US" dirty="0" smtClean="0"/>
              <a:t>1-100 </a:t>
            </a:r>
            <a:r>
              <a:rPr lang="el-GR" dirty="0" smtClean="0">
                <a:latin typeface="Times"/>
                <a:cs typeface="Times"/>
              </a:rPr>
              <a:t>μ</a:t>
            </a:r>
            <a:r>
              <a:rPr lang="en-US" dirty="0" smtClean="0">
                <a:latin typeface="Times"/>
                <a:cs typeface="Times"/>
              </a:rPr>
              <a:t>m</a:t>
            </a:r>
            <a:endParaRPr lang="en-US" dirty="0"/>
          </a:p>
        </p:txBody>
      </p:sp>
      <p:sp>
        <p:nvSpPr>
          <p:cNvPr id="15" name="TextBox 14"/>
          <p:cNvSpPr txBox="1"/>
          <p:nvPr/>
        </p:nvSpPr>
        <p:spPr>
          <a:xfrm>
            <a:off x="3276600" y="6583763"/>
            <a:ext cx="5838458" cy="246221"/>
          </a:xfrm>
          <a:prstGeom prst="rect">
            <a:avLst/>
          </a:prstGeom>
          <a:noFill/>
        </p:spPr>
        <p:txBody>
          <a:bodyPr wrap="none" rtlCol="0">
            <a:spAutoFit/>
          </a:bodyPr>
          <a:lstStyle/>
          <a:p>
            <a:r>
              <a:rPr lang="en-US" sz="1000" b="1" dirty="0" smtClean="0"/>
              <a:t>Nishii K et al. Journal of the Mechanical Behavior of Biomedical Materials 57 (2016) 201-214.</a:t>
            </a:r>
            <a:endParaRPr lang="en-US" sz="1000" b="1" dirty="0"/>
          </a:p>
        </p:txBody>
      </p:sp>
    </p:spTree>
    <p:extLst>
      <p:ext uri="{BB962C8B-B14F-4D97-AF65-F5344CB8AC3E}">
        <p14:creationId xmlns:p14="http://schemas.microsoft.com/office/powerpoint/2010/main" val="29710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05126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experiments:</a:t>
            </a:r>
            <a:br>
              <a:rPr lang="en-US" dirty="0" smtClean="0"/>
            </a:br>
            <a:r>
              <a:rPr lang="en-US" dirty="0" smtClean="0"/>
              <a:t>Parenchymal fluid pressure (PFP)</a:t>
            </a:r>
            <a:endParaRPr lang="en-US" dirty="0"/>
          </a:p>
        </p:txBody>
      </p:sp>
      <p:sp>
        <p:nvSpPr>
          <p:cNvPr id="13" name="Content Placeholder 2"/>
          <p:cNvSpPr txBox="1">
            <a:spLocks/>
          </p:cNvSpPr>
          <p:nvPr/>
        </p:nvSpPr>
        <p:spPr>
          <a:xfrm>
            <a:off x="90055" y="2470428"/>
            <a:ext cx="4446366" cy="2364939"/>
          </a:xfrm>
          <a:prstGeom prst="rect">
            <a:avLst/>
          </a:prstGeom>
        </p:spPr>
        <p:txBody>
          <a:bodyPr>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285750" indent="-285750"/>
            <a:r>
              <a:rPr lang="en-US" sz="2000" dirty="0"/>
              <a:t>Right lobe isolated from native and </a:t>
            </a:r>
            <a:r>
              <a:rPr lang="en-US" sz="2000" dirty="0" err="1"/>
              <a:t>decell</a:t>
            </a:r>
            <a:r>
              <a:rPr lang="en-US" sz="2000" dirty="0"/>
              <a:t> ferret </a:t>
            </a:r>
            <a:r>
              <a:rPr lang="en-US" sz="2000" dirty="0" smtClean="0"/>
              <a:t>livers</a:t>
            </a:r>
            <a:endParaRPr lang="en-US" sz="2000" dirty="0"/>
          </a:p>
          <a:p>
            <a:pPr marL="285750" indent="-285750"/>
            <a:r>
              <a:rPr lang="en-US" sz="2000" dirty="0"/>
              <a:t>Scaffolds perfused via the portal vein at 3, 6, 9, 12 ml/min </a:t>
            </a:r>
            <a:endParaRPr lang="en-US" sz="2000" dirty="0" smtClean="0"/>
          </a:p>
          <a:p>
            <a:pPr marL="285750" indent="-285750"/>
            <a:r>
              <a:rPr lang="en-US" sz="2000" dirty="0" smtClean="0"/>
              <a:t>PFP measured with needle-guided transducer tipped catheter</a:t>
            </a:r>
            <a:endParaRPr lang="en-US" sz="2000" dirty="0"/>
          </a:p>
        </p:txBody>
      </p:sp>
      <p:sp>
        <p:nvSpPr>
          <p:cNvPr id="14" name="Text Placeholder 7"/>
          <p:cNvSpPr txBox="1">
            <a:spLocks/>
          </p:cNvSpPr>
          <p:nvPr/>
        </p:nvSpPr>
        <p:spPr>
          <a:xfrm>
            <a:off x="266700" y="1600201"/>
            <a:ext cx="4179666" cy="715355"/>
          </a:xfrm>
          <a:prstGeom prst="rect">
            <a:avLst/>
          </a:prstGeom>
          <a:solidFill>
            <a:schemeClr val="accent5"/>
          </a:solidFill>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smtClean="0">
                <a:solidFill>
                  <a:schemeClr val="bg1"/>
                </a:solidFill>
              </a:rPr>
              <a:t>Ex-Situ Measurements</a:t>
            </a:r>
            <a:endParaRPr lang="en-US" dirty="0">
              <a:solidFill>
                <a:schemeClr val="bg1"/>
              </a:solidFill>
            </a:endParaRPr>
          </a:p>
        </p:txBody>
      </p:sp>
      <p:pic>
        <p:nvPicPr>
          <p:cNvPr id="15" name="Picture 14" descr="benchtop pic.jpg"/>
          <p:cNvPicPr/>
          <p:nvPr/>
        </p:nvPicPr>
        <p:blipFill>
          <a:blip r:embed="rId3" cstate="print">
            <a:lum bright="-10000" contrast="40000"/>
          </a:blip>
          <a:srcRect b="2229"/>
          <a:stretch>
            <a:fillRect/>
          </a:stretch>
        </p:blipFill>
        <p:spPr>
          <a:xfrm>
            <a:off x="152400" y="4800600"/>
            <a:ext cx="4408266" cy="1776715"/>
          </a:xfrm>
          <a:prstGeom prst="rect">
            <a:avLst/>
          </a:prstGeom>
        </p:spPr>
      </p:pic>
      <p:sp>
        <p:nvSpPr>
          <p:cNvPr id="16" name="Text Placeholder 7"/>
          <p:cNvSpPr txBox="1">
            <a:spLocks/>
          </p:cNvSpPr>
          <p:nvPr/>
        </p:nvSpPr>
        <p:spPr>
          <a:xfrm>
            <a:off x="4724400" y="1595121"/>
            <a:ext cx="4179666" cy="715355"/>
          </a:xfrm>
          <a:prstGeom prst="rect">
            <a:avLst/>
          </a:prstGeom>
          <a:solidFill>
            <a:schemeClr val="accent5"/>
          </a:solidFill>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ctr">
              <a:buNone/>
            </a:pPr>
            <a:r>
              <a:rPr lang="en-US" dirty="0" smtClean="0">
                <a:solidFill>
                  <a:schemeClr val="bg1"/>
                </a:solidFill>
              </a:rPr>
              <a:t>In-Situ Measurements</a:t>
            </a:r>
            <a:endParaRPr lang="en-US" dirty="0">
              <a:solidFill>
                <a:schemeClr val="bg1"/>
              </a:solidFill>
            </a:endParaRPr>
          </a:p>
        </p:txBody>
      </p:sp>
      <p:sp>
        <p:nvSpPr>
          <p:cNvPr id="19" name="TextBox 18"/>
          <p:cNvSpPr txBox="1"/>
          <p:nvPr/>
        </p:nvSpPr>
        <p:spPr>
          <a:xfrm>
            <a:off x="791044" y="2470428"/>
            <a:ext cx="473206" cy="707886"/>
          </a:xfrm>
          <a:prstGeom prst="rect">
            <a:avLst/>
          </a:prstGeom>
          <a:noFill/>
        </p:spPr>
        <p:txBody>
          <a:bodyPr wrap="none" rtlCol="0">
            <a:spAutoFit/>
          </a:bodyPr>
          <a:lstStyle/>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p:txBody>
      </p:sp>
      <p:sp>
        <p:nvSpPr>
          <p:cNvPr id="22" name="Content Placeholder 9"/>
          <p:cNvSpPr>
            <a:spLocks noGrp="1"/>
          </p:cNvSpPr>
          <p:nvPr>
            <p:ph sz="quarter" idx="4294967295"/>
          </p:nvPr>
        </p:nvSpPr>
        <p:spPr>
          <a:xfrm>
            <a:off x="4800601" y="2362200"/>
            <a:ext cx="4041775" cy="3951288"/>
          </a:xfrm>
          <a:prstGeom prst="rect">
            <a:avLst/>
          </a:prstGeom>
        </p:spPr>
        <p:txBody>
          <a:bodyPr/>
          <a:lstStyle/>
          <a:p>
            <a:r>
              <a:rPr lang="en-US" sz="2000" dirty="0" smtClean="0"/>
              <a:t>PFP was measured in 5 rats </a:t>
            </a:r>
          </a:p>
          <a:p>
            <a:r>
              <a:rPr lang="en-US" sz="2000" dirty="0" smtClean="0"/>
              <a:t>6 locations per animal</a:t>
            </a:r>
          </a:p>
          <a:p>
            <a:r>
              <a:rPr lang="en-US" sz="2000" dirty="0" smtClean="0"/>
              <a:t>Physiological flow rate</a:t>
            </a:r>
          </a:p>
          <a:p>
            <a:endParaRPr lang="en-US" sz="2000" dirty="0"/>
          </a:p>
        </p:txBody>
      </p:sp>
      <p:pic>
        <p:nvPicPr>
          <p:cNvPr id="24" name="Picture 23" descr="insitu.jpg"/>
          <p:cNvPicPr>
            <a:picLocks noChangeAspect="1"/>
          </p:cNvPicPr>
          <p:nvPr/>
        </p:nvPicPr>
        <p:blipFill>
          <a:blip r:embed="rId4" cstate="print">
            <a:lum bright="10000"/>
          </a:blip>
          <a:stretch>
            <a:fillRect/>
          </a:stretch>
        </p:blipFill>
        <p:spPr>
          <a:xfrm>
            <a:off x="5607530" y="3751166"/>
            <a:ext cx="2537244" cy="2749950"/>
          </a:xfrm>
          <a:prstGeom prst="rect">
            <a:avLst/>
          </a:prstGeom>
        </p:spPr>
      </p:pic>
      <p:sp>
        <p:nvSpPr>
          <p:cNvPr id="25" name="TextBox 24"/>
          <p:cNvSpPr txBox="1"/>
          <p:nvPr/>
        </p:nvSpPr>
        <p:spPr>
          <a:xfrm>
            <a:off x="4953000" y="6488668"/>
            <a:ext cx="3541504" cy="276999"/>
          </a:xfrm>
          <a:prstGeom prst="rect">
            <a:avLst/>
          </a:prstGeom>
          <a:noFill/>
        </p:spPr>
        <p:txBody>
          <a:bodyPr wrap="none" rtlCol="0">
            <a:spAutoFit/>
          </a:bodyPr>
          <a:lstStyle/>
          <a:p>
            <a:r>
              <a:rPr lang="en-US" sz="1200" dirty="0" smtClean="0"/>
              <a:t>Protocol reviewed and approved by ACUC at WFUHS.</a:t>
            </a:r>
            <a:endParaRPr lang="en-US" sz="1200" dirty="0"/>
          </a:p>
        </p:txBody>
      </p:sp>
      <p:sp>
        <p:nvSpPr>
          <p:cNvPr id="11" name="TextBox 10"/>
          <p:cNvSpPr txBox="1"/>
          <p:nvPr/>
        </p:nvSpPr>
        <p:spPr>
          <a:xfrm>
            <a:off x="152400" y="6627168"/>
            <a:ext cx="2988319" cy="230832"/>
          </a:xfrm>
          <a:prstGeom prst="rect">
            <a:avLst/>
          </a:prstGeom>
          <a:noFill/>
        </p:spPr>
        <p:txBody>
          <a:bodyPr wrap="none" rtlCol="0">
            <a:spAutoFit/>
          </a:bodyPr>
          <a:lstStyle/>
          <a:p>
            <a:r>
              <a:rPr lang="en-US" sz="900" b="1" dirty="0" smtClean="0"/>
              <a:t>Moran et al. (2012) Biomed </a:t>
            </a:r>
            <a:r>
              <a:rPr lang="en-US" sz="900" b="1" dirty="0" err="1" smtClean="0"/>
              <a:t>Sci</a:t>
            </a:r>
            <a:r>
              <a:rPr lang="en-US" sz="900" b="1" dirty="0" smtClean="0"/>
              <a:t> </a:t>
            </a:r>
            <a:r>
              <a:rPr lang="en-US" sz="900" b="1" dirty="0" err="1" smtClean="0"/>
              <a:t>Instrum</a:t>
            </a:r>
            <a:r>
              <a:rPr lang="en-US" sz="900" b="1" dirty="0" smtClean="0"/>
              <a:t> 48, 303-309.</a:t>
            </a:r>
            <a:endParaRPr lang="en-US" sz="900" b="1" dirty="0"/>
          </a:p>
        </p:txBody>
      </p:sp>
    </p:spTree>
    <p:extLst>
      <p:ext uri="{BB962C8B-B14F-4D97-AF65-F5344CB8AC3E}">
        <p14:creationId xmlns:p14="http://schemas.microsoft.com/office/powerpoint/2010/main" val="420441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8372"/>
            <a:ext cx="8610600" cy="1039427"/>
          </a:xfrm>
        </p:spPr>
        <p:txBody>
          <a:bodyPr>
            <a:normAutofit fontScale="90000"/>
          </a:bodyPr>
          <a:lstStyle/>
          <a:p>
            <a:r>
              <a:rPr lang="en-US" dirty="0" smtClean="0"/>
              <a:t>Experiments:  pressure drop across entire scaffold</a:t>
            </a:r>
            <a:endParaRPr lang="en-US" dirty="0"/>
          </a:p>
        </p:txBody>
      </p:sp>
      <p:sp>
        <p:nvSpPr>
          <p:cNvPr id="5" name="Content Placeholder 2"/>
          <p:cNvSpPr txBox="1">
            <a:spLocks/>
          </p:cNvSpPr>
          <p:nvPr/>
        </p:nvSpPr>
        <p:spPr>
          <a:xfrm>
            <a:off x="5562600" y="1977736"/>
            <a:ext cx="3276600" cy="3992160"/>
          </a:xfrm>
          <a:prstGeom prst="rect">
            <a:avLst/>
          </a:prstGeom>
        </p:spPr>
        <p:txBody>
          <a:bodyPr>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z="2000" dirty="0" smtClean="0"/>
              <a:t>Inlet pressure measured near portal vein cannula for 3,6,9,12 mL/min</a:t>
            </a:r>
          </a:p>
          <a:p>
            <a:r>
              <a:rPr lang="en-US" sz="2000" dirty="0" smtClean="0"/>
              <a:t>Recorded with and without liver attached, to account for resistance due to tubing/hardware</a:t>
            </a:r>
          </a:p>
          <a:p>
            <a:r>
              <a:rPr lang="en-US" sz="2000" dirty="0" smtClean="0"/>
              <a:t>Pressure drop used to approximate net resistance:</a:t>
            </a:r>
            <a:endParaRPr lang="en-US" sz="2000" dirty="0"/>
          </a:p>
        </p:txBody>
      </p:sp>
      <p:pic>
        <p:nvPicPr>
          <p:cNvPr id="6" name="Picture 5"/>
          <p:cNvPicPr>
            <a:picLocks noChangeAspect="1"/>
          </p:cNvPicPr>
          <p:nvPr/>
        </p:nvPicPr>
        <p:blipFill>
          <a:blip r:embed="rId3"/>
          <a:stretch>
            <a:fillRect/>
          </a:stretch>
        </p:blipFill>
        <p:spPr>
          <a:xfrm>
            <a:off x="228600" y="1981199"/>
            <a:ext cx="5265296" cy="410758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438900" y="5863936"/>
                <a:ext cx="1523999" cy="841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𝑅</m:t>
                      </m:r>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ea typeface="Cambria Math"/>
                            </a:rPr>
                            <m:t>∆</m:t>
                          </m:r>
                          <m:r>
                            <a:rPr lang="en-US" sz="2400" b="0" i="1" smtClean="0">
                              <a:latin typeface="Cambria Math"/>
                              <a:ea typeface="Cambria Math"/>
                            </a:rPr>
                            <m:t>𝑃</m:t>
                          </m:r>
                        </m:num>
                        <m:den>
                          <m:r>
                            <a:rPr lang="en-US" sz="2400" b="0" i="1" smtClean="0">
                              <a:latin typeface="Cambria Math"/>
                            </a:rPr>
                            <m:t>𝑄</m:t>
                          </m:r>
                        </m:den>
                      </m:f>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6438900" y="5863936"/>
                <a:ext cx="1523999" cy="84119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97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computational modeling approach</a:t>
            </a:r>
            <a:endParaRPr lang="en-US" dirty="0"/>
          </a:p>
        </p:txBody>
      </p:sp>
      <p:sp>
        <p:nvSpPr>
          <p:cNvPr id="4" name="TextBox 3"/>
          <p:cNvSpPr txBox="1"/>
          <p:nvPr/>
        </p:nvSpPr>
        <p:spPr>
          <a:xfrm>
            <a:off x="1752600" y="1560602"/>
            <a:ext cx="5575565" cy="400110"/>
          </a:xfrm>
          <a:prstGeom prst="rect">
            <a:avLst/>
          </a:prstGeom>
          <a:noFill/>
        </p:spPr>
        <p:txBody>
          <a:bodyPr wrap="none" rtlCol="0">
            <a:spAutoFit/>
          </a:bodyPr>
          <a:lstStyle/>
          <a:p>
            <a:r>
              <a:rPr lang="en-US" sz="2000" b="1" dirty="0" smtClean="0">
                <a:solidFill>
                  <a:schemeClr val="accent5"/>
                </a:solidFill>
              </a:rPr>
              <a:t>Organ Scale Model of Liver Hemodynamics</a:t>
            </a:r>
            <a:endParaRPr lang="en-US" sz="2000" b="1" dirty="0">
              <a:solidFill>
                <a:schemeClr val="accent5"/>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4002"/>
            <a:ext cx="2311936" cy="168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 name="Group 18"/>
          <p:cNvGrpSpPr/>
          <p:nvPr/>
        </p:nvGrpSpPr>
        <p:grpSpPr>
          <a:xfrm>
            <a:off x="6553200" y="2135943"/>
            <a:ext cx="2510110" cy="1569660"/>
            <a:chOff x="6553200" y="2135943"/>
            <a:chExt cx="2510110" cy="1569660"/>
          </a:xfrm>
        </p:grpSpPr>
        <p:sp>
          <p:nvSpPr>
            <p:cNvPr id="16" name="Right Arrow 15"/>
            <p:cNvSpPr/>
            <p:nvPr/>
          </p:nvSpPr>
          <p:spPr>
            <a:xfrm>
              <a:off x="6553200" y="24384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Box 16"/>
            <p:cNvSpPr txBox="1"/>
            <p:nvPr/>
          </p:nvSpPr>
          <p:spPr>
            <a:xfrm>
              <a:off x="7310710" y="2135943"/>
              <a:ext cx="1752600" cy="1569660"/>
            </a:xfrm>
            <a:prstGeom prst="rect">
              <a:avLst/>
            </a:prstGeom>
            <a:noFill/>
          </p:spPr>
          <p:txBody>
            <a:bodyPr wrap="square" rtlCol="0">
              <a:spAutoFit/>
            </a:bodyPr>
            <a:lstStyle/>
            <a:p>
              <a:r>
                <a:rPr lang="en-US" sz="1600" b="1" dirty="0" smtClean="0">
                  <a:solidFill>
                    <a:schemeClr val="accent1"/>
                  </a:solidFill>
                </a:rPr>
                <a:t>Calculates pressure and flow at EACH GENERATION of the liver vascular tree.</a:t>
              </a:r>
              <a:endParaRPr lang="en-US" sz="1600" b="1" dirty="0">
                <a:solidFill>
                  <a:schemeClr val="accent1"/>
                </a:solidFill>
              </a:endParaRPr>
            </a:p>
          </p:txBody>
        </p:sp>
      </p:grpSp>
      <p:grpSp>
        <p:nvGrpSpPr>
          <p:cNvPr id="7" name="Group 6"/>
          <p:cNvGrpSpPr/>
          <p:nvPr/>
        </p:nvGrpSpPr>
        <p:grpSpPr>
          <a:xfrm>
            <a:off x="304800" y="3705603"/>
            <a:ext cx="7882210" cy="920388"/>
            <a:chOff x="304800" y="3705603"/>
            <a:chExt cx="7882210" cy="920388"/>
          </a:xfrm>
        </p:grpSpPr>
        <p:sp>
          <p:nvSpPr>
            <p:cNvPr id="10" name="TextBox 9"/>
            <p:cNvSpPr txBox="1"/>
            <p:nvPr/>
          </p:nvSpPr>
          <p:spPr>
            <a:xfrm>
              <a:off x="2123208" y="4225881"/>
              <a:ext cx="4900701" cy="400110"/>
            </a:xfrm>
            <a:prstGeom prst="rect">
              <a:avLst/>
            </a:prstGeom>
            <a:noFill/>
          </p:spPr>
          <p:txBody>
            <a:bodyPr wrap="none" rtlCol="0">
              <a:spAutoFit/>
            </a:bodyPr>
            <a:lstStyle/>
            <a:p>
              <a:r>
                <a:rPr lang="en-US" sz="2000" b="1" dirty="0" smtClean="0">
                  <a:solidFill>
                    <a:schemeClr val="accent5"/>
                  </a:solidFill>
                </a:rPr>
                <a:t>Tissue Scale Model of Lobule Perfusion</a:t>
              </a:r>
              <a:endParaRPr lang="en-US" sz="2000" b="1" dirty="0">
                <a:solidFill>
                  <a:schemeClr val="accent5"/>
                </a:solidFill>
              </a:endParaRPr>
            </a:p>
          </p:txBody>
        </p:sp>
        <p:cxnSp>
          <p:nvCxnSpPr>
            <p:cNvPr id="10242" name="Straight Connector 10241"/>
            <p:cNvCxnSpPr>
              <a:stCxn id="17" idx="2"/>
            </p:cNvCxnSpPr>
            <p:nvPr/>
          </p:nvCxnSpPr>
          <p:spPr>
            <a:xfrm>
              <a:off x="8187010" y="3705603"/>
              <a:ext cx="0" cy="40919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246" name="Straight Connector 10245"/>
            <p:cNvCxnSpPr/>
            <p:nvPr/>
          </p:nvCxnSpPr>
          <p:spPr>
            <a:xfrm flipH="1">
              <a:off x="304800" y="4114800"/>
              <a:ext cx="788221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248" name="Straight Arrow Connector 10247"/>
            <p:cNvCxnSpPr/>
            <p:nvPr/>
          </p:nvCxnSpPr>
          <p:spPr>
            <a:xfrm>
              <a:off x="304800" y="4114800"/>
              <a:ext cx="0" cy="511191"/>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7034301" y="4889718"/>
            <a:ext cx="2029009" cy="1815882"/>
            <a:chOff x="7034301" y="4889718"/>
            <a:chExt cx="2029009" cy="1815882"/>
          </a:xfrm>
        </p:grpSpPr>
        <p:sp>
          <p:nvSpPr>
            <p:cNvPr id="22" name="Right Arrow 21"/>
            <p:cNvSpPr/>
            <p:nvPr/>
          </p:nvSpPr>
          <p:spPr>
            <a:xfrm>
              <a:off x="7034301" y="5491900"/>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TextBox 43"/>
            <p:cNvSpPr txBox="1"/>
            <p:nvPr/>
          </p:nvSpPr>
          <p:spPr>
            <a:xfrm>
              <a:off x="7720101" y="4889718"/>
              <a:ext cx="1343209" cy="1815882"/>
            </a:xfrm>
            <a:prstGeom prst="rect">
              <a:avLst/>
            </a:prstGeom>
            <a:noFill/>
          </p:spPr>
          <p:txBody>
            <a:bodyPr wrap="square" rtlCol="0">
              <a:spAutoFit/>
            </a:bodyPr>
            <a:lstStyle/>
            <a:p>
              <a:r>
                <a:rPr lang="en-US" sz="1600" b="1" dirty="0" smtClean="0">
                  <a:solidFill>
                    <a:schemeClr val="accent1"/>
                  </a:solidFill>
                </a:rPr>
                <a:t>Calculates PFP, fluid velocity, and ECM stress/strain throughout lobule</a:t>
              </a:r>
              <a:endParaRPr lang="en-US" sz="1600" b="1" dirty="0">
                <a:solidFill>
                  <a:schemeClr val="accent1"/>
                </a:solidFill>
              </a:endParaRPr>
            </a:p>
          </p:txBody>
        </p:sp>
      </p:grpSp>
      <p:grpSp>
        <p:nvGrpSpPr>
          <p:cNvPr id="9" name="Group 8"/>
          <p:cNvGrpSpPr/>
          <p:nvPr/>
        </p:nvGrpSpPr>
        <p:grpSpPr>
          <a:xfrm>
            <a:off x="2929783" y="4680370"/>
            <a:ext cx="4366857" cy="2134638"/>
            <a:chOff x="2929783" y="4680370"/>
            <a:chExt cx="4366857" cy="2134638"/>
          </a:xfrm>
        </p:grpSpPr>
        <p:sp>
          <p:nvSpPr>
            <p:cNvPr id="15" name="Right Arrow 14"/>
            <p:cNvSpPr/>
            <p:nvPr/>
          </p:nvSpPr>
          <p:spPr>
            <a:xfrm>
              <a:off x="2929783" y="5392752"/>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p:nvPr/>
          </p:nvPicPr>
          <p:blipFill>
            <a:blip r:embed="rId4"/>
            <a:stretch>
              <a:fillRect/>
            </a:stretch>
          </p:blipFill>
          <p:spPr>
            <a:xfrm>
              <a:off x="3654280" y="4680370"/>
              <a:ext cx="3642360" cy="2080260"/>
            </a:xfrm>
            <a:prstGeom prst="rect">
              <a:avLst/>
            </a:prstGeom>
          </p:spPr>
        </p:pic>
        <p:sp>
          <p:nvSpPr>
            <p:cNvPr id="46" name="Rectangle 45"/>
            <p:cNvSpPr/>
            <p:nvPr/>
          </p:nvSpPr>
          <p:spPr>
            <a:xfrm>
              <a:off x="5208760" y="4944475"/>
              <a:ext cx="533400" cy="18705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0" y="4625991"/>
            <a:ext cx="3258828" cy="2189018"/>
            <a:chOff x="0" y="4625991"/>
            <a:chExt cx="3258828" cy="2189018"/>
          </a:xfrm>
        </p:grpSpPr>
        <p:pic>
          <p:nvPicPr>
            <p:cNvPr id="10244"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924"/>
            <a:stretch/>
          </p:blipFill>
          <p:spPr bwMode="auto">
            <a:xfrm>
              <a:off x="0" y="4625991"/>
              <a:ext cx="3258828" cy="2189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rot="3009401">
              <a:off x="511488" y="5721780"/>
              <a:ext cx="304800" cy="3133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8510467">
              <a:off x="1409242" y="6009781"/>
              <a:ext cx="304800" cy="3133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7518191">
              <a:off x="1943611" y="5143319"/>
              <a:ext cx="304800" cy="3133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23506" y="4800600"/>
              <a:ext cx="519694" cy="338554"/>
            </a:xfrm>
            <a:prstGeom prst="rect">
              <a:avLst/>
            </a:prstGeom>
            <a:solidFill>
              <a:srgbClr val="FFFF00"/>
            </a:solidFill>
          </p:spPr>
          <p:txBody>
            <a:bodyPr wrap="none" rtlCol="0">
              <a:spAutoFit/>
            </a:bodyPr>
            <a:lstStyle/>
            <a:p>
              <a:r>
                <a:rPr lang="en-US" sz="1600" b="1" dirty="0" err="1" smtClean="0"/>
                <a:t>tPV</a:t>
              </a:r>
              <a:endParaRPr lang="en-US" sz="1600" b="1" dirty="0"/>
            </a:p>
          </p:txBody>
        </p:sp>
        <p:sp>
          <p:nvSpPr>
            <p:cNvPr id="25" name="TextBox 24"/>
            <p:cNvSpPr txBox="1"/>
            <p:nvPr/>
          </p:nvSpPr>
          <p:spPr>
            <a:xfrm>
              <a:off x="44953" y="5376446"/>
              <a:ext cx="925253" cy="338554"/>
            </a:xfrm>
            <a:prstGeom prst="rect">
              <a:avLst/>
            </a:prstGeom>
            <a:solidFill>
              <a:srgbClr val="FFFF00"/>
            </a:solidFill>
          </p:spPr>
          <p:txBody>
            <a:bodyPr wrap="none" rtlCol="0">
              <a:spAutoFit/>
            </a:bodyPr>
            <a:lstStyle/>
            <a:p>
              <a:r>
                <a:rPr lang="en-US" sz="1600" b="1" dirty="0" smtClean="0"/>
                <a:t>pre-</a:t>
              </a:r>
              <a:r>
                <a:rPr lang="en-US" sz="1600" b="1" dirty="0" err="1" smtClean="0"/>
                <a:t>tPV</a:t>
              </a:r>
              <a:endParaRPr lang="en-US" sz="1600" b="1" dirty="0"/>
            </a:p>
          </p:txBody>
        </p:sp>
        <p:sp>
          <p:nvSpPr>
            <p:cNvPr id="26" name="TextBox 25"/>
            <p:cNvSpPr txBox="1"/>
            <p:nvPr/>
          </p:nvSpPr>
          <p:spPr>
            <a:xfrm>
              <a:off x="1731818" y="5757891"/>
              <a:ext cx="489236" cy="338554"/>
            </a:xfrm>
            <a:prstGeom prst="rect">
              <a:avLst/>
            </a:prstGeom>
            <a:solidFill>
              <a:srgbClr val="FFFF00"/>
            </a:solidFill>
          </p:spPr>
          <p:txBody>
            <a:bodyPr wrap="none" rtlCol="0">
              <a:spAutoFit/>
            </a:bodyPr>
            <a:lstStyle/>
            <a:p>
              <a:r>
                <a:rPr lang="en-US" sz="1600" b="1" dirty="0" smtClean="0"/>
                <a:t>CV</a:t>
              </a:r>
              <a:endParaRPr lang="en-US" sz="1600" b="1" dirty="0"/>
            </a:p>
          </p:txBody>
        </p:sp>
      </p:grpSp>
      <p:grpSp>
        <p:nvGrpSpPr>
          <p:cNvPr id="20" name="Group 19"/>
          <p:cNvGrpSpPr/>
          <p:nvPr/>
        </p:nvGrpSpPr>
        <p:grpSpPr>
          <a:xfrm>
            <a:off x="2318479" y="2074574"/>
            <a:ext cx="4335118" cy="2040226"/>
            <a:chOff x="2318479" y="2074574"/>
            <a:chExt cx="4335118" cy="2040226"/>
          </a:xfrm>
        </p:grpSpPr>
        <p:grpSp>
          <p:nvGrpSpPr>
            <p:cNvPr id="14" name="Group 13"/>
            <p:cNvGrpSpPr/>
            <p:nvPr/>
          </p:nvGrpSpPr>
          <p:grpSpPr>
            <a:xfrm>
              <a:off x="2318479" y="2371466"/>
              <a:ext cx="4335118" cy="1743334"/>
              <a:chOff x="2318479" y="2209800"/>
              <a:chExt cx="4335118" cy="1743334"/>
            </a:xfrm>
          </p:grpSpPr>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368" t="2980" r="3769" b="83306"/>
              <a:stretch/>
            </p:blipFill>
            <p:spPr bwMode="auto">
              <a:xfrm>
                <a:off x="3018587" y="2209800"/>
                <a:ext cx="3635010" cy="816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137624" y="3029804"/>
                <a:ext cx="3339376" cy="923330"/>
              </a:xfrm>
              <a:prstGeom prst="rect">
                <a:avLst/>
              </a:prstGeom>
              <a:noFill/>
            </p:spPr>
            <p:txBody>
              <a:bodyPr wrap="none" rtlCol="0">
                <a:spAutoFit/>
              </a:bodyPr>
              <a:lstStyle/>
              <a:p>
                <a:pPr algn="ctr"/>
                <a:r>
                  <a:rPr lang="en-US" b="1" dirty="0" smtClean="0"/>
                  <a:t>Analogy to electrical circuit:</a:t>
                </a:r>
              </a:p>
              <a:p>
                <a:pPr algn="ctr"/>
                <a:r>
                  <a:rPr lang="en-US" b="1" dirty="0" smtClean="0"/>
                  <a:t>Voltage ~ Pressure</a:t>
                </a:r>
              </a:p>
              <a:p>
                <a:pPr algn="ctr"/>
                <a:r>
                  <a:rPr lang="en-US" b="1" dirty="0" smtClean="0"/>
                  <a:t>Current ~ Flow</a:t>
                </a:r>
                <a:endParaRPr lang="en-US" b="1" dirty="0"/>
              </a:p>
            </p:txBody>
          </p:sp>
          <p:sp>
            <p:nvSpPr>
              <p:cNvPr id="21" name="Right Arrow 20"/>
              <p:cNvSpPr/>
              <p:nvPr/>
            </p:nvSpPr>
            <p:spPr>
              <a:xfrm>
                <a:off x="2318479" y="2389535"/>
                <a:ext cx="6858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2" name="TextBox 31"/>
            <p:cNvSpPr txBox="1"/>
            <p:nvPr/>
          </p:nvSpPr>
          <p:spPr>
            <a:xfrm>
              <a:off x="3015052" y="2074574"/>
              <a:ext cx="3538148" cy="230832"/>
            </a:xfrm>
            <a:prstGeom prst="rect">
              <a:avLst/>
            </a:prstGeom>
            <a:noFill/>
          </p:spPr>
          <p:txBody>
            <a:bodyPr wrap="none" rtlCol="0">
              <a:spAutoFit/>
            </a:bodyPr>
            <a:lstStyle/>
            <a:p>
              <a:r>
                <a:rPr lang="en-US" sz="900" b="1" dirty="0" err="1" smtClean="0"/>
                <a:t>Debbaut</a:t>
              </a:r>
              <a:r>
                <a:rPr lang="en-US" sz="900" b="1" dirty="0" smtClean="0"/>
                <a:t> et al. IEEE Trans Biomed </a:t>
              </a:r>
              <a:r>
                <a:rPr lang="en-US" sz="900" b="1" dirty="0" err="1" smtClean="0"/>
                <a:t>Eng</a:t>
              </a:r>
              <a:r>
                <a:rPr lang="en-US" sz="900" b="1" dirty="0" smtClean="0"/>
                <a:t> 2012;59(12):3293-3302.</a:t>
              </a:r>
              <a:endParaRPr lang="en-US" sz="900" b="1" dirty="0"/>
            </a:p>
          </p:txBody>
        </p:sp>
      </p:grpSp>
    </p:spTree>
    <p:extLst>
      <p:ext uri="{BB962C8B-B14F-4D97-AF65-F5344CB8AC3E}">
        <p14:creationId xmlns:p14="http://schemas.microsoft.com/office/powerpoint/2010/main" val="386004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Tissue Scale Model of Lobule perfusion: </a:t>
            </a:r>
            <a:br>
              <a:rPr lang="en-US" sz="2800" dirty="0" smtClean="0"/>
            </a:br>
            <a:r>
              <a:rPr lang="en-US" sz="2800" b="1" dirty="0" smtClean="0"/>
              <a:t>Finite Element (FE) Model</a:t>
            </a:r>
            <a:endParaRPr lang="en-US" sz="2800" b="1" dirty="0"/>
          </a:p>
        </p:txBody>
      </p:sp>
      <p:pic>
        <p:nvPicPr>
          <p:cNvPr id="9" name="Picture 8"/>
          <p:cNvPicPr>
            <a:picLocks noChangeAspect="1"/>
          </p:cNvPicPr>
          <p:nvPr/>
        </p:nvPicPr>
        <p:blipFill>
          <a:blip r:embed="rId3"/>
          <a:stretch>
            <a:fillRect/>
          </a:stretch>
        </p:blipFill>
        <p:spPr>
          <a:xfrm>
            <a:off x="228600" y="3796339"/>
            <a:ext cx="4839515" cy="2763991"/>
          </a:xfrm>
          <a:prstGeom prst="rect">
            <a:avLst/>
          </a:prstGeom>
        </p:spPr>
      </p:pic>
      <p:pic>
        <p:nvPicPr>
          <p:cNvPr id="11" name="Picture 10" descr="Mac:Users:nishiik:Desktop:Screen Shot 2015-04-08 at 2.26.2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3227" y="3796339"/>
            <a:ext cx="3014345" cy="1974670"/>
          </a:xfrm>
          <a:prstGeom prst="rect">
            <a:avLst/>
          </a:prstGeom>
          <a:noFill/>
          <a:ln>
            <a:noFill/>
          </a:ln>
        </p:spPr>
      </p:pic>
      <p:sp>
        <p:nvSpPr>
          <p:cNvPr id="13" name="Content Placeholder 2"/>
          <p:cNvSpPr>
            <a:spLocks noGrp="1"/>
          </p:cNvSpPr>
          <p:nvPr>
            <p:ph idx="1"/>
          </p:nvPr>
        </p:nvSpPr>
        <p:spPr>
          <a:xfrm>
            <a:off x="228600" y="1752600"/>
            <a:ext cx="8686800" cy="2043739"/>
          </a:xfrm>
        </p:spPr>
        <p:txBody>
          <a:bodyPr>
            <a:normAutofit/>
          </a:bodyPr>
          <a:lstStyle/>
          <a:p>
            <a:pPr marL="285750" indent="-285750"/>
            <a:r>
              <a:rPr lang="en-US" dirty="0" smtClean="0"/>
              <a:t>Two </a:t>
            </a:r>
            <a:r>
              <a:rPr lang="en-US" dirty="0"/>
              <a:t>FE models </a:t>
            </a:r>
            <a:r>
              <a:rPr lang="en-US" dirty="0" smtClean="0"/>
              <a:t>created </a:t>
            </a:r>
            <a:r>
              <a:rPr lang="en-US" dirty="0"/>
              <a:t>in </a:t>
            </a:r>
            <a:r>
              <a:rPr lang="en-US" dirty="0" err="1" smtClean="0"/>
              <a:t>Abaqus</a:t>
            </a:r>
            <a:r>
              <a:rPr lang="en-US" dirty="0" smtClean="0"/>
              <a:t> </a:t>
            </a:r>
            <a:r>
              <a:rPr lang="en-US" dirty="0"/>
              <a:t>(Native, </a:t>
            </a:r>
            <a:r>
              <a:rPr lang="en-US" dirty="0" err="1" smtClean="0"/>
              <a:t>Decell</a:t>
            </a:r>
            <a:r>
              <a:rPr lang="en-US" dirty="0" smtClean="0"/>
              <a:t>)</a:t>
            </a:r>
            <a:endParaRPr lang="en-US" dirty="0"/>
          </a:p>
          <a:p>
            <a:pPr marL="285750" indent="-285750"/>
            <a:r>
              <a:rPr lang="en-US" dirty="0"/>
              <a:t>Common geometry used for both </a:t>
            </a:r>
            <a:r>
              <a:rPr lang="en-US" dirty="0" smtClean="0"/>
              <a:t>models</a:t>
            </a:r>
          </a:p>
          <a:p>
            <a:pPr marL="285750" indent="-285750"/>
            <a:r>
              <a:rPr lang="en-US" dirty="0" smtClean="0"/>
              <a:t>178,283 elements in quarter-lobule model</a:t>
            </a:r>
          </a:p>
          <a:p>
            <a:pPr marL="285750" indent="-285750"/>
            <a:r>
              <a:rPr lang="en-US" dirty="0" smtClean="0"/>
              <a:t>Simulations run via Ohio Supercomputer Center</a:t>
            </a:r>
            <a:endParaRPr lang="en-US" dirty="0"/>
          </a:p>
        </p:txBody>
      </p:sp>
    </p:spTree>
    <p:extLst>
      <p:ext uri="{BB962C8B-B14F-4D97-AF65-F5344CB8AC3E}">
        <p14:creationId xmlns:p14="http://schemas.microsoft.com/office/powerpoint/2010/main" val="258655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2305</TotalTime>
  <Words>1732</Words>
  <Application>Microsoft Office PowerPoint</Application>
  <PresentationFormat>On-screen Show (4:3)</PresentationFormat>
  <Paragraphs>237</Paragraphs>
  <Slides>22</Slides>
  <Notes>12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2" baseType="lpstr">
      <vt:lpstr>Arial</vt:lpstr>
      <vt:lpstr>Book Antiqua</vt:lpstr>
      <vt:lpstr>Calibri</vt:lpstr>
      <vt:lpstr>Cambria Math</vt:lpstr>
      <vt:lpstr>Century Gothic</vt:lpstr>
      <vt:lpstr>Times</vt:lpstr>
      <vt:lpstr>Times New Roman</vt:lpstr>
      <vt:lpstr>Wingdings 2</vt:lpstr>
      <vt:lpstr>Apothecary</vt:lpstr>
      <vt:lpstr>Equation</vt:lpstr>
      <vt:lpstr>Biomechanical modeling of Tissue perfusion in Decellularized  and Native liver</vt:lpstr>
      <vt:lpstr>background</vt:lpstr>
      <vt:lpstr>Model system:  Decellularized Liver</vt:lpstr>
      <vt:lpstr>PowerPoint Presentation</vt:lpstr>
      <vt:lpstr>methods</vt:lpstr>
      <vt:lpstr>experiments: Parenchymal fluid pressure (PFP)</vt:lpstr>
      <vt:lpstr>Experiments:  pressure drop across entire scaffold</vt:lpstr>
      <vt:lpstr>Overview of computational modeling approach</vt:lpstr>
      <vt:lpstr>Tissue Scale Model of Lobule perfusion:  Finite Element (FE) Model</vt:lpstr>
      <vt:lpstr>FE Material properties</vt:lpstr>
      <vt:lpstr>FE Material properties</vt:lpstr>
      <vt:lpstr>Boundary Conditions</vt:lpstr>
      <vt:lpstr>Results</vt:lpstr>
      <vt:lpstr>experiments: Parenchymal fluid pressure (PFP)</vt:lpstr>
      <vt:lpstr>Tissue Scale Model of Lobule perfusion:  Results for native liver</vt:lpstr>
      <vt:lpstr>Tissue Scale Model of Lobule perfusion:  Results for decellularized liver</vt:lpstr>
      <vt:lpstr>validating the tissue scale  FE model output</vt:lpstr>
      <vt:lpstr>conclusions / Applications to Cancer</vt:lpstr>
      <vt:lpstr>Conclusions</vt:lpstr>
      <vt:lpstr>Application to Cancer metastasis: work in progress</vt:lpstr>
      <vt:lpstr>acknowledgments</vt:lpstr>
      <vt:lpstr>Biomechanical modeling of Tissue perfusion in Decellularized  and Native liver</vt:lpstr>
    </vt:vector>
  </TitlesOfParts>
  <Company>Miami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Sparks, Jessica Leigh Dr.</dc:creator>
  <cp:lastModifiedBy>Paul Macklin</cp:lastModifiedBy>
  <cp:revision>192</cp:revision>
  <cp:lastPrinted>2015-05-22T18:21:15Z</cp:lastPrinted>
  <dcterms:created xsi:type="dcterms:W3CDTF">2015-05-20T12:23:12Z</dcterms:created>
  <dcterms:modified xsi:type="dcterms:W3CDTF">2017-07-16T16:46:56Z</dcterms:modified>
</cp:coreProperties>
</file>